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42"/>
  </p:notesMasterIdLst>
  <p:handoutMasterIdLst>
    <p:handoutMasterId r:id="rId43"/>
  </p:handoutMasterIdLst>
  <p:sldIdLst>
    <p:sldId id="299" r:id="rId3"/>
    <p:sldId id="298" r:id="rId4"/>
    <p:sldId id="301" r:id="rId5"/>
    <p:sldId id="257" r:id="rId6"/>
    <p:sldId id="258" r:id="rId7"/>
    <p:sldId id="290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97" r:id="rId20"/>
    <p:sldId id="302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303" r:id="rId29"/>
    <p:sldId id="280" r:id="rId30"/>
    <p:sldId id="281" r:id="rId31"/>
    <p:sldId id="282" r:id="rId32"/>
    <p:sldId id="284" r:id="rId33"/>
    <p:sldId id="289" r:id="rId34"/>
    <p:sldId id="291" r:id="rId35"/>
    <p:sldId id="292" r:id="rId36"/>
    <p:sldId id="293" r:id="rId37"/>
    <p:sldId id="294" r:id="rId38"/>
    <p:sldId id="295" r:id="rId39"/>
    <p:sldId id="296" r:id="rId40"/>
    <p:sldId id="300" r:id="rId41"/>
  </p:sldIdLst>
  <p:sldSz cx="9144000" cy="6858000" type="screen4x3"/>
  <p:notesSz cx="6858000" cy="9144000"/>
  <p:defaultTextStyle>
    <a:lvl1pPr>
      <a:defRPr sz="2400">
        <a:latin typeface="Calibri"/>
        <a:ea typeface="Calibri"/>
        <a:cs typeface="Calibri"/>
        <a:sym typeface="Calibri"/>
      </a:defRPr>
    </a:lvl1pPr>
    <a:lvl2pPr indent="457200">
      <a:defRPr sz="2400">
        <a:latin typeface="Calibri"/>
        <a:ea typeface="Calibri"/>
        <a:cs typeface="Calibri"/>
        <a:sym typeface="Calibri"/>
      </a:defRPr>
    </a:lvl2pPr>
    <a:lvl3pPr indent="914400">
      <a:defRPr sz="2400">
        <a:latin typeface="Calibri"/>
        <a:ea typeface="Calibri"/>
        <a:cs typeface="Calibri"/>
        <a:sym typeface="Calibri"/>
      </a:defRPr>
    </a:lvl3pPr>
    <a:lvl4pPr indent="1371600">
      <a:defRPr sz="2400">
        <a:latin typeface="Calibri"/>
        <a:ea typeface="Calibri"/>
        <a:cs typeface="Calibri"/>
        <a:sym typeface="Calibri"/>
      </a:defRPr>
    </a:lvl4pPr>
    <a:lvl5pPr indent="1828800">
      <a:defRPr sz="2400">
        <a:latin typeface="Calibri"/>
        <a:ea typeface="Calibri"/>
        <a:cs typeface="Calibri"/>
        <a:sym typeface="Calibri"/>
      </a:defRPr>
    </a:lvl5pPr>
    <a:lvl6pPr>
      <a:defRPr sz="2400">
        <a:latin typeface="Calibri"/>
        <a:ea typeface="Calibri"/>
        <a:cs typeface="Calibri"/>
        <a:sym typeface="Calibri"/>
      </a:defRPr>
    </a:lvl6pPr>
    <a:lvl7pPr>
      <a:defRPr sz="2400">
        <a:latin typeface="Calibri"/>
        <a:ea typeface="Calibri"/>
        <a:cs typeface="Calibri"/>
        <a:sym typeface="Calibri"/>
      </a:defRPr>
    </a:lvl7pPr>
    <a:lvl8pPr>
      <a:defRPr sz="2400">
        <a:latin typeface="Calibri"/>
        <a:ea typeface="Calibri"/>
        <a:cs typeface="Calibri"/>
        <a:sym typeface="Calibri"/>
      </a:defRPr>
    </a:lvl8pPr>
    <a:lvl9pPr>
      <a:defRPr sz="2400"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08"/>
    <p:restoredTop sz="94667"/>
  </p:normalViewPr>
  <p:slideViewPr>
    <p:cSldViewPr snapToGrid="0" snapToObjects="1">
      <p:cViewPr>
        <p:scale>
          <a:sx n="109" d="100"/>
          <a:sy n="109" d="100"/>
        </p:scale>
        <p:origin x="-1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6299D-2FCC-E849-B28E-073010FB5017}" type="datetimeFigureOut">
              <a:rPr lang="en-GB" smtClean="0"/>
              <a:t>09/06/2016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99CF9-1C84-F545-9DDF-150DFBC37C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175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67675506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This template can be used as a starter file for presenting training materials in a group setting.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 b="1">
                <a:latin typeface="Calibri"/>
                <a:ea typeface="Calibri"/>
                <a:cs typeface="Calibri"/>
                <a:sym typeface="Calibri"/>
              </a:rPr>
              <a:t>Sections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Sections can help to organize your slides or facilitate collaboration between multiple authors. On the </a:t>
            </a:r>
            <a:r>
              <a:rPr sz="1200" b="1">
                <a:latin typeface="Calibri"/>
                <a:ea typeface="Calibri"/>
                <a:cs typeface="Calibri"/>
                <a:sym typeface="Calibri"/>
              </a:rPr>
              <a:t>Home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 tab under </a:t>
            </a:r>
            <a:r>
              <a:rPr sz="1200" b="1">
                <a:latin typeface="Calibri"/>
                <a:ea typeface="Calibri"/>
                <a:cs typeface="Calibri"/>
                <a:sym typeface="Calibri"/>
              </a:rPr>
              <a:t>Slides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, click </a:t>
            </a:r>
            <a:r>
              <a:rPr sz="1200" b="1">
                <a:latin typeface="Calibri"/>
                <a:ea typeface="Calibri"/>
                <a:cs typeface="Calibri"/>
                <a:sym typeface="Calibri"/>
              </a:rPr>
              <a:t>Section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, and then click </a:t>
            </a:r>
            <a:r>
              <a:rPr sz="1200" b="1">
                <a:latin typeface="Calibri"/>
                <a:ea typeface="Calibri"/>
                <a:cs typeface="Calibri"/>
                <a:sym typeface="Calibri"/>
              </a:rPr>
              <a:t>Add Section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200" b="1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 b="1">
                <a:latin typeface="Calibri"/>
                <a:ea typeface="Calibri"/>
                <a:cs typeface="Calibri"/>
                <a:sym typeface="Calibri"/>
              </a:rPr>
              <a:t>Notes</a:t>
            </a: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Use the Notes pane for delivery notes or to provide additional details for the audience. You can see these notes in Presenter View during your presentation. </a:t>
            </a: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Keep in mind the font size (important for accessibility, visibility, videotaping, and online production)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 b="1">
                <a:latin typeface="Calibri"/>
                <a:ea typeface="Calibri"/>
                <a:cs typeface="Calibri"/>
                <a:sym typeface="Calibri"/>
              </a:rPr>
              <a:t>Coordinated colors </a:t>
            </a: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Pay particular attention to the graphs, charts, and text boxes. </a:t>
            </a: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Consider that attendees will print in black and white or grayscale. Run a test print to make sure your colors work when printed in pure black and white and grayscale.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r>
              <a:rPr sz="1200" b="1">
                <a:latin typeface="Calibri"/>
                <a:ea typeface="Calibri"/>
                <a:cs typeface="Calibri"/>
                <a:sym typeface="Calibri"/>
              </a:rPr>
              <a:t>Graphics, tables, and graphs</a:t>
            </a: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Keep it simple: If possible, use consistent, non-distracting styles and colors.</a:t>
            </a: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Label all graphs and tables.</a:t>
            </a: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100000"/>
              </a:lnSpc>
              <a:defRPr sz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495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Use a section header for each of the topics, so there is a clear transition to the audience. </a:t>
            </a:r>
          </a:p>
        </p:txBody>
      </p:sp>
    </p:spTree>
    <p:extLst>
      <p:ext uri="{BB962C8B-B14F-4D97-AF65-F5344CB8AC3E}">
        <p14:creationId xmlns:p14="http://schemas.microsoft.com/office/powerpoint/2010/main" val="805798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This is another option for an overview using transitions to advance through several slides. </a:t>
            </a:r>
          </a:p>
        </p:txBody>
      </p:sp>
    </p:spTree>
    <p:extLst>
      <p:ext uri="{BB962C8B-B14F-4D97-AF65-F5344CB8AC3E}">
        <p14:creationId xmlns:p14="http://schemas.microsoft.com/office/powerpoint/2010/main" val="1025393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David to lead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469C4B4-BF3C-1D46-88F8-2A6F1658FC3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2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2D9E-E017-49A9-9FEA-0C635E0C61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9CD9-05E9-44CD-8003-BFE4E77C4B89}" type="slidenum">
              <a:rPr lang="en-US" smtClean="0">
                <a:solidFill>
                  <a:srgbClr val="549D04"/>
                </a:solidFill>
              </a:rPr>
              <a:pPr/>
              <a:t>‹#›</a:t>
            </a:fld>
            <a:endParaRPr lang="en-US">
              <a:solidFill>
                <a:srgbClr val="549D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315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2D9E-E017-49A9-9FEA-0C635E0C61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9CD9-05E9-44CD-8003-BFE4E77C4B89}" type="slidenum">
              <a:rPr lang="en-US" smtClean="0">
                <a:solidFill>
                  <a:srgbClr val="549D04"/>
                </a:solidFill>
              </a:rPr>
              <a:pPr/>
              <a:t>‹#›</a:t>
            </a:fld>
            <a:endParaRPr lang="en-US">
              <a:solidFill>
                <a:srgbClr val="549D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396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2D9E-E017-49A9-9FEA-0C635E0C61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9CD9-05E9-44CD-8003-BFE4E77C4B89}" type="slidenum">
              <a:rPr lang="en-US" smtClean="0">
                <a:solidFill>
                  <a:srgbClr val="549D04"/>
                </a:solidFill>
              </a:rPr>
              <a:pPr/>
              <a:t>‹#›</a:t>
            </a:fld>
            <a:endParaRPr lang="en-US">
              <a:solidFill>
                <a:srgbClr val="549D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78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2D9E-E017-49A9-9FEA-0C635E0C61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9CD9-05E9-44CD-8003-BFE4E77C4B89}" type="slidenum">
              <a:rPr lang="en-US" smtClean="0">
                <a:solidFill>
                  <a:srgbClr val="549D04"/>
                </a:solidFill>
              </a:rPr>
              <a:pPr/>
              <a:t>‹#›</a:t>
            </a:fld>
            <a:endParaRPr lang="en-US">
              <a:solidFill>
                <a:srgbClr val="549D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137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2D9E-E017-49A9-9FEA-0C635E0C61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9CD9-05E9-44CD-8003-BFE4E77C4B89}" type="slidenum">
              <a:rPr lang="en-US" smtClean="0">
                <a:solidFill>
                  <a:srgbClr val="549D04"/>
                </a:solidFill>
              </a:rPr>
              <a:pPr/>
              <a:t>‹#›</a:t>
            </a:fld>
            <a:endParaRPr lang="en-US">
              <a:solidFill>
                <a:srgbClr val="549D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1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2D9E-E017-49A9-9FEA-0C635E0C61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9CD9-05E9-44CD-8003-BFE4E77C4B89}" type="slidenum">
              <a:rPr lang="en-US" smtClean="0">
                <a:solidFill>
                  <a:srgbClr val="549D04"/>
                </a:solidFill>
              </a:rPr>
              <a:pPr/>
              <a:t>‹#›</a:t>
            </a:fld>
            <a:endParaRPr lang="en-US">
              <a:solidFill>
                <a:srgbClr val="549D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545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2D9E-E017-49A9-9FEA-0C635E0C61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9CD9-05E9-44CD-8003-BFE4E77C4B89}" type="slidenum">
              <a:rPr lang="en-US" smtClean="0">
                <a:solidFill>
                  <a:srgbClr val="549D04"/>
                </a:solidFill>
              </a:rPr>
              <a:pPr/>
              <a:t>‹#›</a:t>
            </a:fld>
            <a:endParaRPr lang="en-US">
              <a:solidFill>
                <a:srgbClr val="549D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355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2D9E-E017-49A9-9FEA-0C635E0C61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9CD9-05E9-44CD-8003-BFE4E77C4B89}" type="slidenum">
              <a:rPr lang="en-US" smtClean="0">
                <a:solidFill>
                  <a:srgbClr val="549D04"/>
                </a:solidFill>
              </a:rPr>
              <a:pPr/>
              <a:t>‹#›</a:t>
            </a:fld>
            <a:endParaRPr lang="en-US">
              <a:solidFill>
                <a:srgbClr val="549D0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rtl="0"/>
            <a:r>
              <a:rPr lang="en-US" sz="8000" kern="1200" dirty="0">
                <a:ln w="3175" cmpd="sng">
                  <a:noFill/>
                </a:ln>
                <a:solidFill>
                  <a:srgbClr val="549D04">
                    <a:lumMod val="60000"/>
                    <a:lumOff val="40000"/>
                  </a:srgbClr>
                </a:solidFill>
                <a:latin typeface="Arial"/>
                <a:ea typeface=""/>
                <a:cs typeface="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rtl="0"/>
            <a:r>
              <a:rPr lang="en-US" sz="8000" kern="1200" dirty="0">
                <a:ln w="3175" cmpd="sng">
                  <a:noFill/>
                </a:ln>
                <a:solidFill>
                  <a:srgbClr val="549D04">
                    <a:lumMod val="60000"/>
                    <a:lumOff val="40000"/>
                  </a:srgbClr>
                </a:solidFill>
                <a:latin typeface="Arial"/>
                <a:ea typeface=""/>
                <a:cs typeface="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7466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2D9E-E017-49A9-9FEA-0C635E0C61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9CD9-05E9-44CD-8003-BFE4E77C4B89}" type="slidenum">
              <a:rPr lang="en-US" smtClean="0">
                <a:solidFill>
                  <a:srgbClr val="549D04"/>
                </a:solidFill>
              </a:rPr>
              <a:pPr/>
              <a:t>‹#›</a:t>
            </a:fld>
            <a:endParaRPr lang="en-US">
              <a:solidFill>
                <a:srgbClr val="549D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504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2D9E-E017-49A9-9FEA-0C635E0C61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9CD9-05E9-44CD-8003-BFE4E77C4B89}" type="slidenum">
              <a:rPr lang="en-US" smtClean="0">
                <a:solidFill>
                  <a:srgbClr val="549D04"/>
                </a:solidFill>
              </a:rPr>
              <a:pPr/>
              <a:t>‹#›</a:t>
            </a:fld>
            <a:endParaRPr lang="en-US">
              <a:solidFill>
                <a:srgbClr val="549D0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rtl="0"/>
            <a:r>
              <a:rPr lang="en-US" sz="8000" kern="1200" dirty="0">
                <a:ln w="3175" cmpd="sng">
                  <a:noFill/>
                </a:ln>
                <a:solidFill>
                  <a:srgbClr val="549D04">
                    <a:lumMod val="60000"/>
                    <a:lumOff val="40000"/>
                  </a:srgbClr>
                </a:solidFill>
                <a:latin typeface="Arial"/>
                <a:ea typeface=""/>
                <a:cs typeface="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rtl="0"/>
            <a:r>
              <a:rPr lang="en-US" sz="8000" kern="1200" dirty="0">
                <a:ln w="3175" cmpd="sng">
                  <a:noFill/>
                </a:ln>
                <a:solidFill>
                  <a:srgbClr val="549D04">
                    <a:lumMod val="60000"/>
                    <a:lumOff val="40000"/>
                  </a:srgbClr>
                </a:solidFill>
                <a:latin typeface="Arial"/>
                <a:ea typeface=""/>
                <a:cs typeface="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206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862" y="0"/>
            <a:ext cx="9101138" cy="6880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3160712" y="-3176588"/>
            <a:ext cx="2819401" cy="917257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2D9E-E017-49A9-9FEA-0C635E0C61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9CD9-05E9-44CD-8003-BFE4E77C4B89}" type="slidenum">
              <a:rPr lang="en-US" smtClean="0">
                <a:solidFill>
                  <a:srgbClr val="549D04"/>
                </a:solidFill>
              </a:rPr>
              <a:pPr/>
              <a:t>‹#›</a:t>
            </a:fld>
            <a:endParaRPr lang="en-US">
              <a:solidFill>
                <a:srgbClr val="549D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633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2D9E-E017-49A9-9FEA-0C635E0C61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9CD9-05E9-44CD-8003-BFE4E77C4B89}" type="slidenum">
              <a:rPr lang="en-US" smtClean="0">
                <a:solidFill>
                  <a:srgbClr val="549D04"/>
                </a:solidFill>
              </a:rPr>
              <a:pPr/>
              <a:t>‹#›</a:t>
            </a:fld>
            <a:endParaRPr lang="en-US">
              <a:solidFill>
                <a:srgbClr val="549D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96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2D9E-E017-49A9-9FEA-0C635E0C61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9CD9-05E9-44CD-8003-BFE4E77C4B89}" type="slidenum">
              <a:rPr lang="en-US" smtClean="0">
                <a:solidFill>
                  <a:srgbClr val="549D04"/>
                </a:solidFill>
              </a:rPr>
              <a:pPr/>
              <a:t>‹#›</a:t>
            </a:fld>
            <a:endParaRPr lang="en-US">
              <a:solidFill>
                <a:srgbClr val="549D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79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862" y="0"/>
            <a:ext cx="9101138" cy="6880225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062272-016C-7B49-B2C6-2C64C2C78DFA}" type="datetimeFigureOut">
              <a:rPr lang="en-US" smtClean="0"/>
              <a:t>6/9/16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0A997-8C98-2B41-BCE6-A813E1999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19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6/9/16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6250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2D9E-E017-49A9-9FEA-0C635E0C61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9CD9-05E9-44CD-8003-BFE4E77C4B89}" type="slidenum">
              <a:rPr lang="en-US" smtClean="0">
                <a:solidFill>
                  <a:srgbClr val="549D04"/>
                </a:solidFill>
              </a:rPr>
              <a:pPr/>
              <a:t>‹#›</a:t>
            </a:fld>
            <a:endParaRPr lang="en-US">
              <a:solidFill>
                <a:srgbClr val="549D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4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2D9E-E017-49A9-9FEA-0C635E0C61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9CD9-05E9-44CD-8003-BFE4E77C4B89}" type="slidenum">
              <a:rPr lang="en-US" smtClean="0">
                <a:solidFill>
                  <a:srgbClr val="549D04"/>
                </a:solidFill>
              </a:rPr>
              <a:pPr/>
              <a:t>‹#›</a:t>
            </a:fld>
            <a:endParaRPr lang="en-US">
              <a:solidFill>
                <a:srgbClr val="549D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676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02D9E-E017-49A9-9FEA-0C635E0C61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9CD9-05E9-44CD-8003-BFE4E77C4B89}" type="slidenum">
              <a:rPr lang="en-US" smtClean="0">
                <a:solidFill>
                  <a:srgbClr val="549D04"/>
                </a:solidFill>
              </a:rPr>
              <a:pPr/>
              <a:t>‹#›</a:t>
            </a:fld>
            <a:endParaRPr lang="en-US">
              <a:solidFill>
                <a:srgbClr val="549D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15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22.xml"/><Relationship Id="rId17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jpe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2862" y="0"/>
            <a:ext cx="9101138" cy="6880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-152400" y="-109538"/>
            <a:ext cx="819150" cy="708342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7056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transition spd="med"/>
  <p:txStyles>
    <p:titleStyle>
      <a:lvl1pPr>
        <a:defRPr sz="4400">
          <a:latin typeface="Calibri"/>
          <a:ea typeface="Calibri"/>
          <a:cs typeface="Calibri"/>
          <a:sym typeface="Calibri"/>
        </a:defRPr>
      </a:lvl1pPr>
      <a:lvl2pPr>
        <a:defRPr sz="4400">
          <a:latin typeface="Calibri"/>
          <a:ea typeface="Calibri"/>
          <a:cs typeface="Calibri"/>
          <a:sym typeface="Calibri"/>
        </a:defRPr>
      </a:lvl2pPr>
      <a:lvl3pPr>
        <a:defRPr sz="4400">
          <a:latin typeface="Calibri"/>
          <a:ea typeface="Calibri"/>
          <a:cs typeface="Calibri"/>
          <a:sym typeface="Calibri"/>
        </a:defRPr>
      </a:lvl3pPr>
      <a:lvl4pPr>
        <a:defRPr sz="4400">
          <a:latin typeface="Calibri"/>
          <a:ea typeface="Calibri"/>
          <a:cs typeface="Calibri"/>
          <a:sym typeface="Calibri"/>
        </a:defRPr>
      </a:lvl4pPr>
      <a:lvl5pPr>
        <a:defRPr sz="4400">
          <a:latin typeface="Calibri"/>
          <a:ea typeface="Calibri"/>
          <a:cs typeface="Calibri"/>
          <a:sym typeface="Calibri"/>
        </a:defRPr>
      </a:lvl5pPr>
      <a:lvl6pPr indent="457200">
        <a:defRPr sz="4400">
          <a:latin typeface="Calibri"/>
          <a:ea typeface="Calibri"/>
          <a:cs typeface="Calibri"/>
          <a:sym typeface="Calibri"/>
        </a:defRPr>
      </a:lvl6pPr>
      <a:lvl7pPr indent="914400">
        <a:defRPr sz="4400">
          <a:latin typeface="Calibri"/>
          <a:ea typeface="Calibri"/>
          <a:cs typeface="Calibri"/>
          <a:sym typeface="Calibri"/>
        </a:defRPr>
      </a:lvl7pPr>
      <a:lvl8pPr indent="1371600">
        <a:defRPr sz="4400">
          <a:latin typeface="Calibri"/>
          <a:ea typeface="Calibri"/>
          <a:cs typeface="Calibri"/>
          <a:sym typeface="Calibri"/>
        </a:defRPr>
      </a:lvl8pPr>
      <a:lvl9pPr indent="1828800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600"/>
        </a:spcBef>
        <a:buSzPct val="100000"/>
        <a:buFont typeface="Arial"/>
        <a:buChar char="»"/>
        <a:defRPr sz="2800">
          <a:latin typeface="Calibri"/>
          <a:ea typeface="Calibri"/>
          <a:cs typeface="Calibri"/>
          <a:sym typeface="Calibri"/>
        </a:defRPr>
      </a:lvl1pPr>
      <a:lvl2pPr marL="790575" indent="-333375">
        <a:spcBef>
          <a:spcPts val="600"/>
        </a:spcBef>
        <a:buSzPct val="100000"/>
        <a:buFont typeface="Arial"/>
        <a:buChar char="–"/>
        <a:defRPr sz="2800">
          <a:latin typeface="Calibri"/>
          <a:ea typeface="Calibri"/>
          <a:cs typeface="Calibri"/>
          <a:sym typeface="Calibri"/>
        </a:defRPr>
      </a:lvl2pPr>
      <a:lvl3pPr marL="1234439" indent="-320039">
        <a:spcBef>
          <a:spcPts val="6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3pPr>
      <a:lvl4pPr marL="1727200" indent="-355600">
        <a:spcBef>
          <a:spcPts val="600"/>
        </a:spcBef>
        <a:buSzPct val="100000"/>
        <a:buFont typeface="Arial"/>
        <a:buChar char="–"/>
        <a:defRPr sz="2800">
          <a:latin typeface="Calibri"/>
          <a:ea typeface="Calibri"/>
          <a:cs typeface="Calibri"/>
          <a:sym typeface="Calibri"/>
        </a:defRPr>
      </a:lvl4pPr>
      <a:lvl5pPr marL="2184400" indent="-355600">
        <a:spcBef>
          <a:spcPts val="600"/>
        </a:spcBef>
        <a:buSzPct val="100000"/>
        <a:buFont typeface="Arial"/>
        <a:buChar char="»"/>
        <a:defRPr sz="2800">
          <a:latin typeface="Calibri"/>
          <a:ea typeface="Calibri"/>
          <a:cs typeface="Calibri"/>
          <a:sym typeface="Calibri"/>
        </a:defRPr>
      </a:lvl5pPr>
      <a:lvl6pPr marL="2641600" indent="-355600">
        <a:spcBef>
          <a:spcPts val="6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6pPr>
      <a:lvl7pPr marL="3098800" indent="-355600">
        <a:spcBef>
          <a:spcPts val="6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7pPr>
      <a:lvl8pPr marL="3556000" indent="-355600">
        <a:spcBef>
          <a:spcPts val="6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8pPr>
      <a:lvl9pPr marL="4013200" indent="-355600">
        <a:spcBef>
          <a:spcPts val="6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3202D9E-E017-49A9-9FEA-0C635E0C613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ea typeface=""/>
                <a:cs typeface=""/>
              </a:rPr>
              <a:pPr rtl="0"/>
              <a:t>6/9/16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ea typeface=""/>
              <a:cs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Trebuchet MS" panose="020B0603020202020204"/>
              <a:ea typeface=""/>
              <a:cs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628D9CD9-05E9-44CD-8003-BFE4E77C4B89}" type="slidenum">
              <a:rPr lang="en-US" kern="1200" smtClean="0">
                <a:solidFill>
                  <a:srgbClr val="549D04"/>
                </a:solidFill>
                <a:latin typeface="Trebuchet MS" panose="020B0603020202020204"/>
                <a:ea typeface=""/>
                <a:cs typeface=""/>
              </a:rPr>
              <a:pPr rtl="0"/>
              <a:t>‹#›</a:t>
            </a:fld>
            <a:endParaRPr lang="en-US" kern="1200">
              <a:solidFill>
                <a:srgbClr val="549D04"/>
              </a:solidFill>
              <a:latin typeface="Trebuchet MS" panose="020B0603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6945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eg"/><Relationship Id="rId3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077" y="4224992"/>
            <a:ext cx="1450578" cy="24793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146" y="6164995"/>
            <a:ext cx="720854" cy="6930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3175" y="685800"/>
            <a:ext cx="636263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4400" b="1" kern="1200" dirty="0">
                <a:ln w="0"/>
                <a:solidFill>
                  <a:srgbClr val="549D0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/>
                <a:ea typeface=""/>
                <a:cs typeface=""/>
              </a:rPr>
              <a:t>Need CE credit for this </a:t>
            </a:r>
          </a:p>
          <a:p>
            <a:pPr algn="ctr" rtl="0"/>
            <a:r>
              <a:rPr lang="en-US" sz="4400" b="1" kern="1200" dirty="0">
                <a:ln w="0"/>
                <a:solidFill>
                  <a:srgbClr val="549D0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/>
                <a:ea typeface=""/>
                <a:cs typeface=""/>
              </a:rPr>
              <a:t>session?</a:t>
            </a:r>
          </a:p>
        </p:txBody>
      </p:sp>
      <p:sp>
        <p:nvSpPr>
          <p:cNvPr id="7" name="Rectangle 6"/>
          <p:cNvSpPr/>
          <p:nvPr/>
        </p:nvSpPr>
        <p:spPr>
          <a:xfrm>
            <a:off x="1317154" y="2286000"/>
            <a:ext cx="539442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4000" kern="1200" dirty="0">
                <a:ln w="0"/>
                <a:solidFill>
                  <a:srgbClr val="005DAA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/>
                <a:ea typeface=""/>
                <a:cs typeface=""/>
              </a:rPr>
              <a:t>Please don’t forget to </a:t>
            </a:r>
            <a:endParaRPr lang="en-US" sz="4000" kern="1200" dirty="0" smtClean="0">
              <a:ln w="0"/>
              <a:solidFill>
                <a:srgbClr val="005DAA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rebuchet MS" panose="020B0603020202020204"/>
              <a:ea typeface=""/>
              <a:cs typeface=""/>
            </a:endParaRPr>
          </a:p>
          <a:p>
            <a:pPr algn="ctr" rtl="0"/>
            <a:r>
              <a:rPr lang="en-US" sz="4000" kern="1200" dirty="0" smtClean="0">
                <a:ln w="0"/>
                <a:solidFill>
                  <a:srgbClr val="005DAA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/>
                <a:ea typeface=""/>
                <a:cs typeface=""/>
              </a:rPr>
              <a:t>scan </a:t>
            </a:r>
            <a:r>
              <a:rPr lang="en-US" sz="4000" kern="1200" dirty="0">
                <a:ln w="0"/>
                <a:solidFill>
                  <a:srgbClr val="005DAA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/>
                <a:ea typeface=""/>
                <a:cs typeface=""/>
              </a:rPr>
              <a:t>in </a:t>
            </a:r>
            <a:r>
              <a:rPr lang="en-US" sz="4000" kern="1200" dirty="0" smtClean="0">
                <a:ln w="0"/>
                <a:solidFill>
                  <a:srgbClr val="005DAA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/>
                <a:ea typeface=""/>
                <a:cs typeface=""/>
              </a:rPr>
              <a:t>to </a:t>
            </a:r>
            <a:r>
              <a:rPr lang="en-US" sz="4000" kern="1200" dirty="0">
                <a:ln w="0"/>
                <a:solidFill>
                  <a:srgbClr val="005DAA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/>
                <a:ea typeface=""/>
                <a:cs typeface=""/>
              </a:rPr>
              <a:t>have your </a:t>
            </a:r>
          </a:p>
          <a:p>
            <a:pPr algn="ctr" rtl="0"/>
            <a:r>
              <a:rPr lang="en-US" sz="4000" kern="1200" dirty="0">
                <a:ln w="0"/>
                <a:solidFill>
                  <a:srgbClr val="005DAA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/>
                <a:ea typeface=""/>
                <a:cs typeface=""/>
              </a:rPr>
              <a:t>attendance </a:t>
            </a:r>
            <a:r>
              <a:rPr lang="en-US" sz="4000" kern="1200" dirty="0" smtClean="0">
                <a:ln w="0"/>
                <a:solidFill>
                  <a:srgbClr val="005DAA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/>
                <a:ea typeface=""/>
                <a:cs typeface=""/>
              </a:rPr>
              <a:t>tracked.</a:t>
            </a:r>
            <a:endParaRPr lang="en-US" sz="4000" kern="1200" dirty="0">
              <a:ln w="0"/>
              <a:solidFill>
                <a:srgbClr val="005DAA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rebuchet MS" panose="020B0603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3253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2895600" y="609600"/>
            <a:ext cx="5867400" cy="5158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r>
              <a:rPr sz="4000"/>
              <a:t>“Psychological flexibility is the ability to contact the present moment more fully as a conscious human being and to either change behaviour or persist, when doing so serves valued ends”. </a:t>
            </a:r>
            <a:endParaRPr sz="2000"/>
          </a:p>
          <a:p>
            <a:pPr lvl="0" algn="r">
              <a:defRPr sz="1800"/>
            </a:pPr>
            <a:r>
              <a:rPr sz="2000" i="1"/>
              <a:t>Wilson &amp; Murrell, 2005</a:t>
            </a:r>
          </a:p>
        </p:txBody>
      </p:sp>
      <p:pic>
        <p:nvPicPr>
          <p:cNvPr id="52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953000" y="0"/>
            <a:ext cx="7766050" cy="164766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2433637" y="381000"/>
            <a:ext cx="6705601" cy="8816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r>
              <a:rPr sz="3200"/>
              <a:t>Expansive &amp; growth oriented</a:t>
            </a:r>
          </a:p>
          <a:p>
            <a:pPr lvl="0">
              <a:defRPr sz="1800"/>
            </a:pPr>
            <a:endParaRPr sz="3200"/>
          </a:p>
          <a:p>
            <a:pPr lvl="0">
              <a:defRPr sz="1800"/>
            </a:pPr>
            <a:r>
              <a:rPr sz="3200"/>
              <a:t>Non-eliminative</a:t>
            </a:r>
          </a:p>
          <a:p>
            <a:pPr lvl="0">
              <a:defRPr sz="1800"/>
            </a:pPr>
            <a:endParaRPr sz="3200"/>
          </a:p>
          <a:p>
            <a:pPr lvl="0">
              <a:defRPr sz="1800"/>
            </a:pPr>
            <a:r>
              <a:rPr sz="3200"/>
              <a:t>Behaviourally defined</a:t>
            </a:r>
          </a:p>
          <a:p>
            <a:pPr lvl="0">
              <a:defRPr sz="1800"/>
            </a:pPr>
            <a:endParaRPr sz="3200"/>
          </a:p>
          <a:p>
            <a:pPr lvl="0">
              <a:defRPr sz="1800"/>
            </a:pPr>
            <a:r>
              <a:rPr sz="3200"/>
              <a:t>Not a ‘mind model’</a:t>
            </a:r>
          </a:p>
          <a:p>
            <a:pPr lvl="0">
              <a:defRPr sz="1800"/>
            </a:pPr>
            <a:endParaRPr sz="3200"/>
          </a:p>
          <a:p>
            <a:pPr lvl="0">
              <a:defRPr sz="1800"/>
            </a:pPr>
            <a:r>
              <a:rPr sz="3200"/>
              <a:t>Specifies functional processes</a:t>
            </a:r>
          </a:p>
          <a:p>
            <a:pPr lvl="0">
              <a:defRPr sz="1800"/>
            </a:pPr>
            <a:endParaRPr sz="3200"/>
          </a:p>
          <a:p>
            <a:pPr lvl="0">
              <a:defRPr sz="1800"/>
            </a:pPr>
            <a:r>
              <a:rPr sz="3200"/>
              <a:t>What is it that is influencing our behaviour in any given moment?</a:t>
            </a:r>
          </a:p>
          <a:p>
            <a:pPr lvl="0">
              <a:defRPr sz="1800"/>
            </a:pPr>
            <a:endParaRPr sz="3200"/>
          </a:p>
          <a:p>
            <a:pPr lvl="0">
              <a:defRPr sz="1800"/>
            </a:pPr>
            <a:endParaRPr sz="3200"/>
          </a:p>
          <a:p>
            <a:pPr lvl="0">
              <a:defRPr sz="1800"/>
            </a:pPr>
            <a:endParaRPr sz="3200"/>
          </a:p>
          <a:p>
            <a:pPr lvl="0">
              <a:defRPr sz="1800"/>
            </a:pPr>
            <a:endParaRPr sz="3200"/>
          </a:p>
          <a:p>
            <a:pPr lvl="0">
              <a:defRPr sz="1800"/>
            </a:pPr>
            <a:endParaRPr sz="3200"/>
          </a:p>
          <a:p>
            <a:pPr lvl="0">
              <a:defRPr sz="1800"/>
            </a:pPr>
            <a:endParaRPr sz="3200"/>
          </a:p>
        </p:txBody>
      </p:sp>
      <p:pic>
        <p:nvPicPr>
          <p:cNvPr id="55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953000" y="-6172200"/>
            <a:ext cx="7766050" cy="16476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0753331" flipH="1">
            <a:off x="-315913" y="3775075"/>
            <a:ext cx="2895601" cy="3390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 idx="4294967295"/>
          </p:nvPr>
        </p:nvSpPr>
        <p:spPr>
          <a:xfrm>
            <a:off x="762000" y="269874"/>
            <a:ext cx="80772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4400"/>
              <a:t>Some basics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4294967295"/>
          </p:nvPr>
        </p:nvSpPr>
        <p:spPr>
          <a:xfrm>
            <a:off x="762000" y="1597025"/>
            <a:ext cx="8077200" cy="429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391885" lvl="0" indent="-391885">
              <a:spcBef>
                <a:spcPts val="700"/>
              </a:spcBef>
              <a:buChar char="•"/>
              <a:defRPr sz="1800"/>
            </a:pPr>
            <a:r>
              <a:rPr sz="3200"/>
              <a:t>Form and function</a:t>
            </a:r>
          </a:p>
          <a:p>
            <a:pPr lvl="0">
              <a:buChar char="•"/>
              <a:defRPr sz="1800"/>
            </a:pPr>
            <a:endParaRPr sz="3200"/>
          </a:p>
          <a:p>
            <a:pPr marL="391885" lvl="0" indent="-391885">
              <a:spcBef>
                <a:spcPts val="700"/>
              </a:spcBef>
              <a:buChar char="•"/>
              <a:defRPr sz="1800"/>
            </a:pPr>
            <a:r>
              <a:rPr sz="3200"/>
              <a:t>What do we mean by context?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3412" y="255587"/>
            <a:ext cx="8255001" cy="6986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0753331" flipH="1">
            <a:off x="107950" y="-3141663"/>
            <a:ext cx="2895600" cy="6861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609600" y="198436"/>
            <a:ext cx="8280400" cy="625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 anchor="b">
            <a:spAutoFit/>
          </a:bodyPr>
          <a:lstStyle>
            <a:lvl1pPr>
              <a:lnSpc>
                <a:spcPct val="110000"/>
              </a:lnSpc>
              <a:spcBef>
                <a:spcPts val="2100"/>
              </a:spcBef>
              <a:defRPr sz="3600"/>
            </a:lvl1pPr>
          </a:lstStyle>
          <a:p>
            <a:pPr lvl="0">
              <a:defRPr sz="1800"/>
            </a:pPr>
            <a:r>
              <a:rPr sz="3600"/>
              <a:t>The ACT Model of Inflexibility</a:t>
            </a:r>
          </a:p>
        </p:txBody>
      </p:sp>
      <p:sp>
        <p:nvSpPr>
          <p:cNvPr id="65" name="Shape 65"/>
          <p:cNvSpPr/>
          <p:nvPr/>
        </p:nvSpPr>
        <p:spPr>
          <a:xfrm rot="16200000">
            <a:off x="2880518" y="2240756"/>
            <a:ext cx="3455989" cy="3384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0"/>
                </a:move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gradFill>
            <a:gsLst>
              <a:gs pos="0">
                <a:srgbClr val="DFE8F3"/>
              </a:gs>
              <a:gs pos="100000">
                <a:srgbClr val="4F81BD"/>
              </a:gs>
            </a:gsLst>
            <a:path path="circle">
              <a:fillToRect l="37721" t="-19636" r="62278" b="119636"/>
            </a:path>
          </a:gradFill>
          <a:ln>
            <a:solidFill/>
            <a:round/>
          </a:ln>
        </p:spPr>
        <p:txBody>
          <a:bodyPr lIns="0" tIns="0" rIns="0" bIns="0" anchor="ctr"/>
          <a:lstStyle/>
          <a:p>
            <a:pPr lvl="0">
              <a:defRPr sz="1800"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563937" y="3500437"/>
            <a:ext cx="2089151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Psychological inflexibility</a:t>
            </a:r>
          </a:p>
        </p:txBody>
      </p:sp>
      <p:sp>
        <p:nvSpPr>
          <p:cNvPr id="67" name="Shape 67"/>
          <p:cNvSpPr/>
          <p:nvPr/>
        </p:nvSpPr>
        <p:spPr>
          <a:xfrm>
            <a:off x="3563937" y="1052512"/>
            <a:ext cx="2232026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20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000"/>
              <a:t>Dominance of Past &amp; Future</a:t>
            </a:r>
          </a:p>
        </p:txBody>
      </p:sp>
      <p:sp>
        <p:nvSpPr>
          <p:cNvPr id="68" name="Shape 68"/>
          <p:cNvSpPr/>
          <p:nvPr/>
        </p:nvSpPr>
        <p:spPr>
          <a:xfrm>
            <a:off x="684212" y="2565400"/>
            <a:ext cx="2232026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20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000"/>
              <a:t>Experiential avoidance</a:t>
            </a:r>
          </a:p>
        </p:txBody>
      </p:sp>
      <p:sp>
        <p:nvSpPr>
          <p:cNvPr id="69" name="Shape 69"/>
          <p:cNvSpPr/>
          <p:nvPr/>
        </p:nvSpPr>
        <p:spPr>
          <a:xfrm>
            <a:off x="684212" y="4652962"/>
            <a:ext cx="223202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20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000"/>
              <a:t>Cognitive Fusion</a:t>
            </a:r>
          </a:p>
        </p:txBody>
      </p:sp>
      <p:sp>
        <p:nvSpPr>
          <p:cNvPr id="70" name="Shape 70"/>
          <p:cNvSpPr/>
          <p:nvPr/>
        </p:nvSpPr>
        <p:spPr>
          <a:xfrm>
            <a:off x="3276600" y="5805487"/>
            <a:ext cx="2592388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20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000" dirty="0"/>
              <a:t>Attachment to </a:t>
            </a:r>
            <a:r>
              <a:rPr lang="en-GB" dirty="0" smtClean="0"/>
              <a:t>self content</a:t>
            </a:r>
            <a:endParaRPr sz="2000" dirty="0"/>
          </a:p>
        </p:txBody>
      </p:sp>
      <p:sp>
        <p:nvSpPr>
          <p:cNvPr id="71" name="Shape 71"/>
          <p:cNvSpPr/>
          <p:nvPr/>
        </p:nvSpPr>
        <p:spPr>
          <a:xfrm>
            <a:off x="6227762" y="2349500"/>
            <a:ext cx="2232026" cy="959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20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000"/>
              <a:t>Lack of clarity or contact with Values </a:t>
            </a:r>
          </a:p>
        </p:txBody>
      </p:sp>
      <p:sp>
        <p:nvSpPr>
          <p:cNvPr id="72" name="Shape 72"/>
          <p:cNvSpPr/>
          <p:nvPr/>
        </p:nvSpPr>
        <p:spPr>
          <a:xfrm>
            <a:off x="6477000" y="4419600"/>
            <a:ext cx="2232025" cy="1251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200"/>
              </a:spcBef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000"/>
              <a:t>Inaction, impulsivity or avoidant persistence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 advAuto="0"/>
      <p:bldP spid="66" grpId="0" animBg="1" advAuto="0"/>
      <p:bldP spid="67" grpId="0" animBg="1" advAuto="0"/>
      <p:bldP spid="68" grpId="0" animBg="1" advAuto="0"/>
      <p:bldP spid="69" grpId="0" animBg="1" advAuto="0"/>
      <p:bldP spid="70" grpId="0" animBg="1" advAuto="0"/>
      <p:bldP spid="71" grpId="0" animBg="1" advAuto="0"/>
      <p:bldP spid="72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609600" y="-142877"/>
            <a:ext cx="8280400" cy="904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 anchor="b">
            <a:spAutoFit/>
          </a:bodyPr>
          <a:lstStyle>
            <a:lvl1pPr>
              <a:spcBef>
                <a:spcPts val="1600"/>
              </a:spcBef>
              <a:defRPr sz="2800"/>
            </a:lvl1pPr>
          </a:lstStyle>
          <a:p>
            <a:pPr lvl="0">
              <a:defRPr sz="1800"/>
            </a:pPr>
            <a:r>
              <a:rPr sz="2800"/>
              <a:t>The Psychological Processes ACT Seeks to Strengthen</a:t>
            </a:r>
          </a:p>
        </p:txBody>
      </p:sp>
      <p:sp>
        <p:nvSpPr>
          <p:cNvPr id="75" name="Shape 75"/>
          <p:cNvSpPr/>
          <p:nvPr/>
        </p:nvSpPr>
        <p:spPr>
          <a:xfrm rot="16200000">
            <a:off x="2893218" y="2470943"/>
            <a:ext cx="3455989" cy="3384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0"/>
                </a:move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gradFill>
            <a:gsLst>
              <a:gs pos="0">
                <a:srgbClr val="DFE8F3"/>
              </a:gs>
              <a:gs pos="100000">
                <a:srgbClr val="4F81BD"/>
              </a:gs>
            </a:gsLst>
            <a:path path="circle">
              <a:fillToRect l="37721" t="-19636" r="62278" b="119636"/>
            </a:path>
          </a:gradFill>
          <a:ln>
            <a:solidFill/>
            <a:round/>
          </a:ln>
        </p:spPr>
        <p:txBody>
          <a:bodyPr lIns="0" tIns="0" rIns="0" bIns="0" anchor="ctr"/>
          <a:lstStyle/>
          <a:p>
            <a:pPr lvl="0">
              <a:defRPr sz="1800"/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3576637" y="3730625"/>
            <a:ext cx="2089151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Psychological Flexibility</a:t>
            </a:r>
          </a:p>
        </p:txBody>
      </p:sp>
      <p:sp>
        <p:nvSpPr>
          <p:cNvPr id="77" name="Shape 77"/>
          <p:cNvSpPr/>
          <p:nvPr/>
        </p:nvSpPr>
        <p:spPr>
          <a:xfrm>
            <a:off x="3286125" y="1571625"/>
            <a:ext cx="2928938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Being in the  present moment</a:t>
            </a:r>
          </a:p>
        </p:txBody>
      </p:sp>
      <p:sp>
        <p:nvSpPr>
          <p:cNvPr id="78" name="Shape 78"/>
          <p:cNvSpPr/>
          <p:nvPr/>
        </p:nvSpPr>
        <p:spPr>
          <a:xfrm>
            <a:off x="696912" y="2795587"/>
            <a:ext cx="2232026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Acceptance / Willingness</a:t>
            </a:r>
          </a:p>
        </p:txBody>
      </p:sp>
      <p:sp>
        <p:nvSpPr>
          <p:cNvPr id="79" name="Shape 79"/>
          <p:cNvSpPr/>
          <p:nvPr/>
        </p:nvSpPr>
        <p:spPr>
          <a:xfrm>
            <a:off x="839787" y="4954587"/>
            <a:ext cx="223202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Defusion</a:t>
            </a:r>
          </a:p>
        </p:txBody>
      </p:sp>
      <p:sp>
        <p:nvSpPr>
          <p:cNvPr id="80" name="Shape 80"/>
          <p:cNvSpPr/>
          <p:nvPr/>
        </p:nvSpPr>
        <p:spPr>
          <a:xfrm>
            <a:off x="3505200" y="6035675"/>
            <a:ext cx="223202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dirty="0" smtClean="0"/>
              <a:t>Self</a:t>
            </a:r>
            <a:r>
              <a:rPr lang="en-GB" dirty="0" smtClean="0"/>
              <a:t> as context</a:t>
            </a:r>
            <a:endParaRPr dirty="0"/>
          </a:p>
        </p:txBody>
      </p:sp>
      <p:sp>
        <p:nvSpPr>
          <p:cNvPr id="81" name="Shape 81"/>
          <p:cNvSpPr/>
          <p:nvPr/>
        </p:nvSpPr>
        <p:spPr>
          <a:xfrm>
            <a:off x="6400800" y="2743200"/>
            <a:ext cx="2232025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Clarity &amp; Contact with Values</a:t>
            </a:r>
          </a:p>
        </p:txBody>
      </p:sp>
      <p:sp>
        <p:nvSpPr>
          <p:cNvPr id="82" name="Shape 82"/>
          <p:cNvSpPr/>
          <p:nvPr/>
        </p:nvSpPr>
        <p:spPr>
          <a:xfrm>
            <a:off x="6456362" y="4811712"/>
            <a:ext cx="223202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Committed Actions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 advAuto="0"/>
      <p:bldP spid="76" grpId="0" animBg="1" advAuto="0"/>
      <p:bldP spid="77" grpId="0" animBg="1" advAuto="0"/>
      <p:bldP spid="78" grpId="0" animBg="1" advAuto="0"/>
      <p:bldP spid="79" grpId="0" animBg="1" advAuto="0"/>
      <p:bldP spid="80" grpId="0" animBg="1" advAuto="0"/>
      <p:bldP spid="81" grpId="0" animBg="1" advAuto="0"/>
      <p:bldP spid="82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539750" y="122236"/>
            <a:ext cx="8280400" cy="625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 anchor="b">
            <a:spAutoFit/>
          </a:bodyPr>
          <a:lstStyle>
            <a:lvl1pPr>
              <a:defRPr sz="3600"/>
            </a:lvl1pPr>
          </a:lstStyle>
          <a:p>
            <a:pPr lvl="0">
              <a:defRPr sz="1800"/>
            </a:pPr>
            <a:r>
              <a:rPr sz="3600"/>
              <a:t>Key Concepts in ACT</a:t>
            </a:r>
          </a:p>
        </p:txBody>
      </p:sp>
      <p:sp>
        <p:nvSpPr>
          <p:cNvPr id="85" name="Shape 85"/>
          <p:cNvSpPr/>
          <p:nvPr/>
        </p:nvSpPr>
        <p:spPr>
          <a:xfrm rot="16200000">
            <a:off x="2880518" y="2240756"/>
            <a:ext cx="3455989" cy="3384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0"/>
                </a:move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gradFill>
            <a:gsLst>
              <a:gs pos="0">
                <a:srgbClr val="DFE8F3"/>
              </a:gs>
              <a:gs pos="100000">
                <a:srgbClr val="4F81BD"/>
              </a:gs>
            </a:gsLst>
            <a:path path="circle">
              <a:fillToRect l="37721" t="-19636" r="62278" b="119636"/>
            </a:path>
          </a:gradFill>
          <a:ln>
            <a:solidFill/>
            <a:round/>
          </a:ln>
        </p:spPr>
        <p:txBody>
          <a:bodyPr lIns="0" tIns="0" rIns="0" bIns="0" anchor="ctr"/>
          <a:lstStyle/>
          <a:p>
            <a:pPr lvl="0">
              <a:defRPr sz="1800"/>
            </a:pP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3563937" y="3500437"/>
            <a:ext cx="2089151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Components of ACT</a:t>
            </a:r>
          </a:p>
        </p:txBody>
      </p:sp>
      <p:sp>
        <p:nvSpPr>
          <p:cNvPr id="87" name="Shape 87"/>
          <p:cNvSpPr/>
          <p:nvPr/>
        </p:nvSpPr>
        <p:spPr>
          <a:xfrm>
            <a:off x="3563937" y="1052512"/>
            <a:ext cx="2232026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Being in the  present moment</a:t>
            </a:r>
          </a:p>
        </p:txBody>
      </p:sp>
      <p:sp>
        <p:nvSpPr>
          <p:cNvPr id="88" name="Shape 88"/>
          <p:cNvSpPr/>
          <p:nvPr/>
        </p:nvSpPr>
        <p:spPr>
          <a:xfrm>
            <a:off x="684212" y="2565400"/>
            <a:ext cx="2232026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Acceptance / Willingness</a:t>
            </a:r>
          </a:p>
        </p:txBody>
      </p:sp>
      <p:sp>
        <p:nvSpPr>
          <p:cNvPr id="89" name="Shape 89"/>
          <p:cNvSpPr/>
          <p:nvPr/>
        </p:nvSpPr>
        <p:spPr>
          <a:xfrm>
            <a:off x="827087" y="4724400"/>
            <a:ext cx="223202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Defusion</a:t>
            </a:r>
          </a:p>
        </p:txBody>
      </p:sp>
      <p:sp>
        <p:nvSpPr>
          <p:cNvPr id="90" name="Shape 90"/>
          <p:cNvSpPr/>
          <p:nvPr/>
        </p:nvSpPr>
        <p:spPr>
          <a:xfrm>
            <a:off x="3492500" y="5805487"/>
            <a:ext cx="223202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GB" dirty="0"/>
              <a:t>Self as context</a:t>
            </a:r>
          </a:p>
          <a:p>
            <a:pPr lvl="0"/>
            <a:endParaRPr dirty="0"/>
          </a:p>
        </p:txBody>
      </p:sp>
      <p:sp>
        <p:nvSpPr>
          <p:cNvPr id="91" name="Shape 91"/>
          <p:cNvSpPr/>
          <p:nvPr/>
        </p:nvSpPr>
        <p:spPr>
          <a:xfrm>
            <a:off x="6324600" y="2590800"/>
            <a:ext cx="2232025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Clarity &amp; Contact with Values</a:t>
            </a:r>
          </a:p>
        </p:txBody>
      </p:sp>
      <p:sp>
        <p:nvSpPr>
          <p:cNvPr id="92" name="Shape 92"/>
          <p:cNvSpPr/>
          <p:nvPr/>
        </p:nvSpPr>
        <p:spPr>
          <a:xfrm>
            <a:off x="6443662" y="4581525"/>
            <a:ext cx="223202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Committed Actions</a:t>
            </a:r>
          </a:p>
        </p:txBody>
      </p:sp>
      <p:sp>
        <p:nvSpPr>
          <p:cNvPr id="93" name="Shape 93"/>
          <p:cNvSpPr/>
          <p:nvPr/>
        </p:nvSpPr>
        <p:spPr>
          <a:xfrm>
            <a:off x="611187" y="908049"/>
            <a:ext cx="4897438" cy="5761039"/>
          </a:xfrm>
          <a:prstGeom prst="rect">
            <a:avLst/>
          </a:prstGeom>
          <a:ln w="28575">
            <a:solidFill>
              <a:srgbClr val="FF3300"/>
            </a:solidFill>
            <a:round/>
          </a:ln>
        </p:spPr>
        <p:txBody>
          <a:bodyPr lIns="0" tIns="0" rIns="0" bIns="0" anchor="ctr"/>
          <a:lstStyle/>
          <a:p>
            <a:pPr lvl="0">
              <a:defRPr sz="1800"/>
            </a:pP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684212" y="981075"/>
            <a:ext cx="2520951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0000"/>
                </a:solidFill>
              </a:rPr>
              <a:t>Acceptance &amp; Mindfulness Processes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 advAuto="0"/>
      <p:bldP spid="94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539750" y="122236"/>
            <a:ext cx="8280400" cy="625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 anchor="b">
            <a:spAutoFit/>
          </a:bodyPr>
          <a:lstStyle>
            <a:lvl1pPr>
              <a:defRPr sz="3600"/>
            </a:lvl1pPr>
          </a:lstStyle>
          <a:p>
            <a:pPr lvl="0">
              <a:defRPr sz="1800"/>
            </a:pPr>
            <a:r>
              <a:rPr sz="3600"/>
              <a:t>Key Concepts in ACT</a:t>
            </a:r>
          </a:p>
        </p:txBody>
      </p:sp>
      <p:sp>
        <p:nvSpPr>
          <p:cNvPr id="97" name="Shape 97"/>
          <p:cNvSpPr/>
          <p:nvPr/>
        </p:nvSpPr>
        <p:spPr>
          <a:xfrm rot="16200000">
            <a:off x="2880518" y="2240756"/>
            <a:ext cx="3455989" cy="3384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0"/>
                </a:move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gradFill>
            <a:gsLst>
              <a:gs pos="0">
                <a:srgbClr val="DFE8F3"/>
              </a:gs>
              <a:gs pos="100000">
                <a:srgbClr val="4F81BD"/>
              </a:gs>
            </a:gsLst>
            <a:path path="circle">
              <a:fillToRect l="37721" t="-19636" r="62278" b="119636"/>
            </a:path>
          </a:gradFill>
          <a:ln>
            <a:solidFill/>
            <a:round/>
          </a:ln>
        </p:spPr>
        <p:txBody>
          <a:bodyPr lIns="0" tIns="0" rIns="0" bIns="0" anchor="ctr"/>
          <a:lstStyle/>
          <a:p>
            <a:pPr lvl="0">
              <a:defRPr sz="1800"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3563937" y="3500437"/>
            <a:ext cx="2089151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Components of ACT</a:t>
            </a:r>
          </a:p>
        </p:txBody>
      </p:sp>
      <p:sp>
        <p:nvSpPr>
          <p:cNvPr id="99" name="Shape 99"/>
          <p:cNvSpPr/>
          <p:nvPr/>
        </p:nvSpPr>
        <p:spPr>
          <a:xfrm>
            <a:off x="3563937" y="1052512"/>
            <a:ext cx="2232026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Being in the  present moment</a:t>
            </a:r>
          </a:p>
        </p:txBody>
      </p:sp>
      <p:sp>
        <p:nvSpPr>
          <p:cNvPr id="100" name="Shape 100"/>
          <p:cNvSpPr/>
          <p:nvPr/>
        </p:nvSpPr>
        <p:spPr>
          <a:xfrm>
            <a:off x="684212" y="2565400"/>
            <a:ext cx="2232026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Acceptance / Willingness</a:t>
            </a:r>
          </a:p>
        </p:txBody>
      </p:sp>
      <p:sp>
        <p:nvSpPr>
          <p:cNvPr id="101" name="Shape 101"/>
          <p:cNvSpPr/>
          <p:nvPr/>
        </p:nvSpPr>
        <p:spPr>
          <a:xfrm>
            <a:off x="827087" y="4724400"/>
            <a:ext cx="223202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Defusion</a:t>
            </a:r>
          </a:p>
        </p:txBody>
      </p:sp>
      <p:sp>
        <p:nvSpPr>
          <p:cNvPr id="102" name="Shape 102"/>
          <p:cNvSpPr/>
          <p:nvPr/>
        </p:nvSpPr>
        <p:spPr>
          <a:xfrm>
            <a:off x="3492500" y="5805487"/>
            <a:ext cx="223202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en-GB" dirty="0"/>
              <a:t>Self as context</a:t>
            </a:r>
          </a:p>
        </p:txBody>
      </p:sp>
      <p:sp>
        <p:nvSpPr>
          <p:cNvPr id="103" name="Shape 103"/>
          <p:cNvSpPr/>
          <p:nvPr/>
        </p:nvSpPr>
        <p:spPr>
          <a:xfrm>
            <a:off x="6324600" y="2590800"/>
            <a:ext cx="2232025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Clarity &amp; Contact with Values</a:t>
            </a:r>
          </a:p>
        </p:txBody>
      </p:sp>
      <p:sp>
        <p:nvSpPr>
          <p:cNvPr id="104" name="Shape 104"/>
          <p:cNvSpPr/>
          <p:nvPr/>
        </p:nvSpPr>
        <p:spPr>
          <a:xfrm>
            <a:off x="6443662" y="4581525"/>
            <a:ext cx="223202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t>Committed Actions</a:t>
            </a:r>
          </a:p>
        </p:txBody>
      </p:sp>
      <p:sp>
        <p:nvSpPr>
          <p:cNvPr id="105" name="Shape 105"/>
          <p:cNvSpPr/>
          <p:nvPr/>
        </p:nvSpPr>
        <p:spPr>
          <a:xfrm>
            <a:off x="3851275" y="835024"/>
            <a:ext cx="5113338" cy="5761039"/>
          </a:xfrm>
          <a:prstGeom prst="rect">
            <a:avLst/>
          </a:prstGeom>
          <a:ln w="28575">
            <a:solidFill>
              <a:srgbClr val="008000"/>
            </a:solidFill>
            <a:round/>
          </a:ln>
        </p:spPr>
        <p:txBody>
          <a:bodyPr lIns="0" tIns="0" rIns="0" bIns="0" anchor="ctr"/>
          <a:lstStyle/>
          <a:p>
            <a:pPr lvl="0">
              <a:defRPr sz="1800"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6227762" y="981075"/>
            <a:ext cx="2632076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1000"/>
              </a:spcBef>
              <a:defRPr sz="180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08000"/>
                </a:solidFill>
              </a:rPr>
              <a:t>Commitment and Behaviour Change Processes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 advAuto="0"/>
      <p:bldP spid="106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609600" y="304800"/>
            <a:ext cx="8280400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spcBef>
                <a:spcPct val="50000"/>
              </a:spcBef>
              <a:defRPr/>
            </a:pPr>
            <a:r>
              <a:rPr lang="en-GB" sz="2800" dirty="0">
                <a:cs typeface="+mn-cs"/>
              </a:rPr>
              <a:t>The Positive </a:t>
            </a:r>
            <a:r>
              <a:rPr lang="en-GB" sz="2800" dirty="0" smtClean="0">
                <a:cs typeface="+mn-cs"/>
              </a:rPr>
              <a:t>Psychological Processes </a:t>
            </a:r>
            <a:r>
              <a:rPr lang="en-GB" sz="2800" dirty="0">
                <a:cs typeface="+mn-cs"/>
              </a:rPr>
              <a:t>ACT Seeks to Strengthen</a:t>
            </a:r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 rot="16200000">
            <a:off x="2893219" y="2470944"/>
            <a:ext cx="3455988" cy="3384550"/>
          </a:xfrm>
          <a:prstGeom prst="hexagon">
            <a:avLst>
              <a:gd name="adj" fmla="val 25528"/>
              <a:gd name="vf" fmla="val 115470"/>
            </a:avLst>
          </a:prstGeom>
          <a:gradFill rotWithShape="1">
            <a:gsLst>
              <a:gs pos="0">
                <a:schemeClr val="accent1">
                  <a:gamma/>
                  <a:tint val="18039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>
              <a:ea typeface="+mn-ea"/>
              <a:cs typeface="+mn-cs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3576638" y="3730625"/>
            <a:ext cx="20891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>
                <a:solidFill>
                  <a:schemeClr val="tx1"/>
                </a:solidFill>
              </a:rPr>
              <a:t>Psychological Flexibility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286125" y="1571625"/>
            <a:ext cx="29289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>
                <a:solidFill>
                  <a:schemeClr val="tx1"/>
                </a:solidFill>
              </a:rPr>
              <a:t>Being in the  present moment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696913" y="2795588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>
                <a:solidFill>
                  <a:schemeClr val="tx1"/>
                </a:solidFill>
              </a:rPr>
              <a:t>Acceptance / Willingness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839788" y="4954588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>
                <a:solidFill>
                  <a:schemeClr val="tx1"/>
                </a:solidFill>
              </a:rPr>
              <a:t>Defusion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3286125" y="5924549"/>
            <a:ext cx="2665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mtClean="0">
                <a:solidFill>
                  <a:schemeClr val="tx1"/>
                </a:solidFill>
              </a:rPr>
              <a:t>Self as Context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6400800" y="2743200"/>
            <a:ext cx="2232025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solidFill>
                  <a:schemeClr val="tx1"/>
                </a:solidFill>
              </a:rPr>
              <a:t>Clarity &amp; Contact with Values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6456363" y="4811713"/>
            <a:ext cx="223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>
                <a:solidFill>
                  <a:schemeClr val="tx1"/>
                </a:solidFill>
              </a:rPr>
              <a:t>Committed </a:t>
            </a:r>
            <a:r>
              <a:rPr lang="en-GB" dirty="0" smtClean="0">
                <a:solidFill>
                  <a:schemeClr val="tx1"/>
                </a:solidFill>
              </a:rPr>
              <a:t>Actions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3835" y="1123235"/>
            <a:ext cx="1522412" cy="52629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OPEN</a:t>
            </a:r>
          </a:p>
          <a:p>
            <a:pPr algn="ctr"/>
            <a:endParaRPr lang="en-GB" sz="2400" dirty="0">
              <a:solidFill>
                <a:srgbClr val="FF0000"/>
              </a:solidFill>
            </a:endParaRPr>
          </a:p>
          <a:p>
            <a:pPr algn="ctr"/>
            <a:endParaRPr lang="en-GB" sz="2400" dirty="0" smtClean="0">
              <a:solidFill>
                <a:srgbClr val="FF0000"/>
              </a:solidFill>
            </a:endParaRPr>
          </a:p>
          <a:p>
            <a:pPr algn="ctr"/>
            <a:endParaRPr lang="en-GB" sz="2400" dirty="0">
              <a:solidFill>
                <a:srgbClr val="FF0000"/>
              </a:solidFill>
            </a:endParaRPr>
          </a:p>
          <a:p>
            <a:pPr algn="ctr"/>
            <a:endParaRPr lang="en-GB" sz="2400" dirty="0" smtClean="0">
              <a:solidFill>
                <a:srgbClr val="FF0000"/>
              </a:solidFill>
            </a:endParaRPr>
          </a:p>
          <a:p>
            <a:pPr algn="ctr"/>
            <a:endParaRPr lang="en-GB" sz="2400" dirty="0">
              <a:solidFill>
                <a:srgbClr val="FF0000"/>
              </a:solidFill>
            </a:endParaRPr>
          </a:p>
          <a:p>
            <a:pPr algn="ctr"/>
            <a:endParaRPr lang="en-GB" sz="2400" dirty="0" smtClean="0">
              <a:solidFill>
                <a:srgbClr val="FF0000"/>
              </a:solidFill>
            </a:endParaRPr>
          </a:p>
          <a:p>
            <a:pPr algn="ctr"/>
            <a:endParaRPr lang="en-GB" sz="2400" dirty="0">
              <a:solidFill>
                <a:srgbClr val="FF0000"/>
              </a:solidFill>
            </a:endParaRPr>
          </a:p>
          <a:p>
            <a:pPr algn="ctr"/>
            <a:endParaRPr lang="en-GB" sz="2400" dirty="0" smtClean="0">
              <a:solidFill>
                <a:srgbClr val="FF0000"/>
              </a:solidFill>
            </a:endParaRPr>
          </a:p>
          <a:p>
            <a:pPr algn="ctr"/>
            <a:endParaRPr lang="en-GB" sz="2400" dirty="0">
              <a:solidFill>
                <a:srgbClr val="FF0000"/>
              </a:solidFill>
            </a:endParaRPr>
          </a:p>
          <a:p>
            <a:pPr algn="ctr"/>
            <a:endParaRPr lang="en-GB" sz="2400" dirty="0" smtClean="0">
              <a:solidFill>
                <a:srgbClr val="FF0000"/>
              </a:solidFill>
            </a:endParaRPr>
          </a:p>
          <a:p>
            <a:pPr algn="ctr"/>
            <a:endParaRPr lang="en-GB" sz="2400" dirty="0">
              <a:solidFill>
                <a:srgbClr val="FF0000"/>
              </a:solidFill>
            </a:endParaRPr>
          </a:p>
          <a:p>
            <a:pPr algn="ctr"/>
            <a:endParaRPr lang="en-GB" sz="2400" dirty="0" smtClean="0">
              <a:solidFill>
                <a:srgbClr val="FF0000"/>
              </a:solidFill>
            </a:endParaRPr>
          </a:p>
          <a:p>
            <a:pPr algn="ctr"/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2991" y="1123235"/>
            <a:ext cx="1522412" cy="52629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CENTRED</a:t>
            </a:r>
          </a:p>
          <a:p>
            <a:pPr algn="ctr"/>
            <a:endParaRPr lang="en-GB" sz="2400" dirty="0">
              <a:solidFill>
                <a:srgbClr val="FF0000"/>
              </a:solidFill>
            </a:endParaRPr>
          </a:p>
          <a:p>
            <a:pPr algn="ctr"/>
            <a:endParaRPr lang="en-GB" sz="2400" dirty="0" smtClean="0">
              <a:solidFill>
                <a:srgbClr val="FF0000"/>
              </a:solidFill>
            </a:endParaRPr>
          </a:p>
          <a:p>
            <a:pPr algn="ctr"/>
            <a:endParaRPr lang="en-GB" sz="2400" dirty="0">
              <a:solidFill>
                <a:srgbClr val="FF0000"/>
              </a:solidFill>
            </a:endParaRPr>
          </a:p>
          <a:p>
            <a:pPr algn="ctr"/>
            <a:endParaRPr lang="en-GB" sz="2400" dirty="0" smtClean="0">
              <a:solidFill>
                <a:srgbClr val="FF0000"/>
              </a:solidFill>
            </a:endParaRPr>
          </a:p>
          <a:p>
            <a:pPr algn="ctr"/>
            <a:endParaRPr lang="en-GB" sz="2400" dirty="0">
              <a:solidFill>
                <a:srgbClr val="FF0000"/>
              </a:solidFill>
            </a:endParaRPr>
          </a:p>
          <a:p>
            <a:pPr algn="ctr"/>
            <a:endParaRPr lang="en-GB" sz="2400" dirty="0" smtClean="0">
              <a:solidFill>
                <a:srgbClr val="FF0000"/>
              </a:solidFill>
            </a:endParaRPr>
          </a:p>
          <a:p>
            <a:pPr algn="ctr"/>
            <a:endParaRPr lang="en-GB" sz="2400" dirty="0">
              <a:solidFill>
                <a:srgbClr val="FF0000"/>
              </a:solidFill>
            </a:endParaRPr>
          </a:p>
          <a:p>
            <a:pPr algn="ctr"/>
            <a:endParaRPr lang="en-GB" sz="2400" dirty="0" smtClean="0">
              <a:solidFill>
                <a:srgbClr val="FF0000"/>
              </a:solidFill>
            </a:endParaRPr>
          </a:p>
          <a:p>
            <a:pPr algn="ctr"/>
            <a:endParaRPr lang="en-GB" sz="2400" dirty="0">
              <a:solidFill>
                <a:srgbClr val="FF0000"/>
              </a:solidFill>
            </a:endParaRPr>
          </a:p>
          <a:p>
            <a:pPr algn="ctr"/>
            <a:endParaRPr lang="en-GB" sz="2400" dirty="0" smtClean="0">
              <a:solidFill>
                <a:srgbClr val="FF0000"/>
              </a:solidFill>
            </a:endParaRPr>
          </a:p>
          <a:p>
            <a:pPr algn="ctr"/>
            <a:endParaRPr lang="en-GB" sz="2400" dirty="0">
              <a:solidFill>
                <a:srgbClr val="FF0000"/>
              </a:solidFill>
            </a:endParaRPr>
          </a:p>
          <a:p>
            <a:pPr algn="ctr"/>
            <a:endParaRPr lang="en-GB" sz="2400" dirty="0" smtClean="0">
              <a:solidFill>
                <a:srgbClr val="FF0000"/>
              </a:solidFill>
            </a:endParaRPr>
          </a:p>
          <a:p>
            <a:pPr algn="ctr"/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55606" y="1123235"/>
            <a:ext cx="1522412" cy="52629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ENGAGED</a:t>
            </a:r>
          </a:p>
          <a:p>
            <a:pPr algn="ctr"/>
            <a:endParaRPr lang="en-GB" sz="2400" dirty="0">
              <a:solidFill>
                <a:srgbClr val="FF0000"/>
              </a:solidFill>
            </a:endParaRPr>
          </a:p>
          <a:p>
            <a:pPr algn="ctr"/>
            <a:endParaRPr lang="en-GB" sz="2400" dirty="0" smtClean="0">
              <a:solidFill>
                <a:srgbClr val="FF0000"/>
              </a:solidFill>
            </a:endParaRPr>
          </a:p>
          <a:p>
            <a:pPr algn="ctr"/>
            <a:endParaRPr lang="en-GB" sz="2400" dirty="0">
              <a:solidFill>
                <a:srgbClr val="FF0000"/>
              </a:solidFill>
            </a:endParaRPr>
          </a:p>
          <a:p>
            <a:pPr algn="ctr"/>
            <a:endParaRPr lang="en-GB" sz="2400" dirty="0" smtClean="0">
              <a:solidFill>
                <a:srgbClr val="FF0000"/>
              </a:solidFill>
            </a:endParaRPr>
          </a:p>
          <a:p>
            <a:pPr algn="ctr"/>
            <a:endParaRPr lang="en-GB" sz="2400" dirty="0">
              <a:solidFill>
                <a:srgbClr val="FF0000"/>
              </a:solidFill>
            </a:endParaRPr>
          </a:p>
          <a:p>
            <a:pPr algn="ctr"/>
            <a:endParaRPr lang="en-GB" sz="2400" dirty="0" smtClean="0">
              <a:solidFill>
                <a:srgbClr val="FF0000"/>
              </a:solidFill>
            </a:endParaRPr>
          </a:p>
          <a:p>
            <a:pPr algn="ctr"/>
            <a:endParaRPr lang="en-GB" sz="2400" dirty="0">
              <a:solidFill>
                <a:srgbClr val="FF0000"/>
              </a:solidFill>
            </a:endParaRPr>
          </a:p>
          <a:p>
            <a:pPr algn="ctr"/>
            <a:endParaRPr lang="en-GB" sz="2400" dirty="0" smtClean="0">
              <a:solidFill>
                <a:srgbClr val="FF0000"/>
              </a:solidFill>
            </a:endParaRPr>
          </a:p>
          <a:p>
            <a:pPr algn="ctr"/>
            <a:endParaRPr lang="en-GB" sz="2400" dirty="0">
              <a:solidFill>
                <a:srgbClr val="FF0000"/>
              </a:solidFill>
            </a:endParaRPr>
          </a:p>
          <a:p>
            <a:pPr algn="ctr"/>
            <a:endParaRPr lang="en-GB" sz="2400" dirty="0" smtClean="0">
              <a:solidFill>
                <a:srgbClr val="FF0000"/>
              </a:solidFill>
            </a:endParaRPr>
          </a:p>
          <a:p>
            <a:pPr algn="ctr"/>
            <a:endParaRPr lang="en-GB" sz="2400" dirty="0">
              <a:solidFill>
                <a:srgbClr val="FF0000"/>
              </a:solidFill>
            </a:endParaRPr>
          </a:p>
          <a:p>
            <a:pPr algn="ctr"/>
            <a:endParaRPr lang="en-GB" sz="2400" dirty="0" smtClean="0">
              <a:solidFill>
                <a:srgbClr val="FF0000"/>
              </a:solidFill>
            </a:endParaRPr>
          </a:p>
          <a:p>
            <a:pPr algn="ctr"/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47835"/>
      </p:ext>
    </p:extLst>
  </p:cSld>
  <p:clrMapOvr>
    <a:masterClrMapping/>
  </p:clrMapOvr>
  <p:transition spd="slow" advTm="61435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acceptance all or nothing</a:t>
            </a:r>
            <a:r>
              <a:rPr lang="en-GB" dirty="0" smtClean="0"/>
              <a:t>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One </a:t>
            </a:r>
            <a:r>
              <a:rPr lang="en-GB" b="1" dirty="0"/>
              <a:t>way to think about acceptance</a:t>
            </a:r>
            <a:r>
              <a:rPr lang="en-GB" b="1" dirty="0" smtClean="0"/>
              <a:t>:</a:t>
            </a:r>
          </a:p>
          <a:p>
            <a:pPr marL="0" indent="0">
              <a:buNone/>
            </a:pPr>
            <a:endParaRPr lang="en-GB" b="1" dirty="0"/>
          </a:p>
          <a:p>
            <a:pPr lvl="0"/>
            <a:r>
              <a:rPr lang="en-GB" dirty="0"/>
              <a:t>Aversion-resistance, avoidance, rumination</a:t>
            </a:r>
          </a:p>
          <a:p>
            <a:pPr lvl="0"/>
            <a:r>
              <a:rPr lang="en-GB" dirty="0"/>
              <a:t>Curiosity-turning towards discomfort with interest</a:t>
            </a:r>
          </a:p>
          <a:p>
            <a:pPr lvl="0"/>
            <a:r>
              <a:rPr lang="en-GB" dirty="0"/>
              <a:t>Tolerance-safely enduring</a:t>
            </a:r>
          </a:p>
          <a:p>
            <a:pPr lvl="0"/>
            <a:r>
              <a:rPr lang="en-GB" dirty="0"/>
              <a:t>Allowing-letting feelings and thoughts come and go</a:t>
            </a:r>
          </a:p>
          <a:p>
            <a:pPr lvl="0"/>
            <a:r>
              <a:rPr lang="en-GB" dirty="0"/>
              <a:t>Friendship-embracing, seeing hidden value</a:t>
            </a:r>
          </a:p>
          <a:p>
            <a:pPr marL="0" indent="0">
              <a:buNone/>
            </a:pPr>
            <a:r>
              <a:rPr lang="en-GB" dirty="0"/>
              <a:t>(</a:t>
            </a:r>
            <a:r>
              <a:rPr lang="en-GB" dirty="0" err="1"/>
              <a:t>Germer</a:t>
            </a:r>
            <a:r>
              <a:rPr lang="en-GB" dirty="0"/>
              <a:t>, 2009)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29300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 idx="4294967295"/>
          </p:nvPr>
        </p:nvSpPr>
        <p:spPr>
          <a:xfrm>
            <a:off x="2743200" y="2514600"/>
            <a:ext cx="6180138" cy="1470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algn="r" defTabSz="713231">
              <a:defRPr sz="3120" b="1">
                <a:solidFill>
                  <a:srgbClr val="00330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3120" b="1" dirty="0" smtClean="0">
                <a:solidFill>
                  <a:srgbClr val="003300"/>
                </a:solidFill>
              </a:rPr>
              <a:t>Learning ACT from the Inside Out</a:t>
            </a:r>
            <a:br>
              <a:rPr lang="en-GB" sz="3120" b="1" dirty="0" smtClean="0">
                <a:solidFill>
                  <a:srgbClr val="003300"/>
                </a:solidFill>
              </a:rPr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Skills building and experiential learning </a:t>
            </a:r>
            <a:endParaRPr sz="3120" b="1" dirty="0">
              <a:solidFill>
                <a:srgbClr val="003300"/>
              </a:solidFill>
            </a:endParaRPr>
          </a:p>
        </p:txBody>
      </p:sp>
      <p:sp>
        <p:nvSpPr>
          <p:cNvPr id="23" name="Shape 23"/>
          <p:cNvSpPr>
            <a:spLocks noGrp="1"/>
          </p:cNvSpPr>
          <p:nvPr>
            <p:ph type="body" idx="4294967295"/>
          </p:nvPr>
        </p:nvSpPr>
        <p:spPr>
          <a:xfrm>
            <a:off x="3429000" y="4876800"/>
            <a:ext cx="5534025" cy="167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indent="0" algn="r">
              <a:spcBef>
                <a:spcPts val="500"/>
              </a:spcBef>
              <a:buSzTx/>
              <a:buNone/>
              <a:defRPr sz="2400"/>
            </a:lvl1pPr>
          </a:lstStyle>
          <a:p>
            <a:pPr lvl="0">
              <a:defRPr sz="1800"/>
            </a:pPr>
            <a:r>
              <a:rPr sz="2400" dirty="0"/>
              <a:t>David </a:t>
            </a:r>
            <a:r>
              <a:rPr sz="2400" dirty="0" smtClean="0"/>
              <a:t>Gillanders</a:t>
            </a:r>
            <a:r>
              <a:rPr lang="en-GB" sz="2400" dirty="0" smtClean="0"/>
              <a:t> &amp; Helen Bolderston</a:t>
            </a:r>
            <a:endParaRPr dirty="0"/>
          </a:p>
        </p:txBody>
      </p:sp>
      <p:sp>
        <p:nvSpPr>
          <p:cNvPr id="24" name="Shape 24"/>
          <p:cNvSpPr/>
          <p:nvPr/>
        </p:nvSpPr>
        <p:spPr>
          <a:xfrm>
            <a:off x="196850" y="233362"/>
            <a:ext cx="8767763" cy="1108076"/>
          </a:xfrm>
          <a:prstGeom prst="rect">
            <a:avLst/>
          </a:prstGeom>
          <a:solidFill>
            <a:srgbClr val="FFFFFF"/>
          </a:solidFill>
          <a:ln>
            <a:solidFill>
              <a:srgbClr val="4A7EBB"/>
            </a:solidFill>
            <a:round/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5" name="Uni Logo and Text in colour.png" descr="Uni Logo and Text in colour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0825" y="260350"/>
            <a:ext cx="6315075" cy="100965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6"/>
          <p:cNvSpPr/>
          <p:nvPr/>
        </p:nvSpPr>
        <p:spPr>
          <a:xfrm>
            <a:off x="6804025" y="333375"/>
            <a:ext cx="2089150" cy="768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r">
              <a:defRPr sz="1800"/>
            </a:pPr>
            <a:r>
              <a:rPr sz="1600" dirty="0">
                <a:solidFill>
                  <a:srgbClr val="191966"/>
                </a:solidFill>
                <a:latin typeface="Times"/>
                <a:ea typeface="Times"/>
                <a:cs typeface="Times"/>
                <a:sym typeface="Times"/>
              </a:rPr>
              <a:t>Clinical Psychology</a:t>
            </a:r>
          </a:p>
          <a:p>
            <a:pPr lvl="0" algn="r">
              <a:defRPr sz="1800"/>
            </a:pPr>
            <a:r>
              <a:rPr sz="1600" dirty="0">
                <a:solidFill>
                  <a:srgbClr val="191966"/>
                </a:solidFill>
                <a:latin typeface="Times"/>
                <a:ea typeface="Times"/>
                <a:cs typeface="Times"/>
                <a:sym typeface="Times"/>
              </a:rPr>
              <a:t>School of Health in Social Science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1" y="5370042"/>
            <a:ext cx="1425928" cy="132979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4219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539750" y="122236"/>
            <a:ext cx="8280400" cy="625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 anchor="b">
            <a:spAutoFit/>
          </a:bodyPr>
          <a:lstStyle>
            <a:lvl1pPr>
              <a:lnSpc>
                <a:spcPct val="110000"/>
              </a:lnSpc>
              <a:spcBef>
                <a:spcPts val="2100"/>
              </a:spcBef>
              <a:defRPr sz="3600"/>
            </a:lvl1pPr>
          </a:lstStyle>
          <a:p>
            <a:pPr lvl="0">
              <a:defRPr sz="1800"/>
            </a:pPr>
            <a:r>
              <a:rPr sz="3600"/>
              <a:t>Steps in Therapy</a:t>
            </a:r>
          </a:p>
        </p:txBody>
      </p:sp>
      <p:sp>
        <p:nvSpPr>
          <p:cNvPr id="119" name="Shape 119"/>
          <p:cNvSpPr/>
          <p:nvPr/>
        </p:nvSpPr>
        <p:spPr>
          <a:xfrm>
            <a:off x="632062" y="839516"/>
            <a:ext cx="7879875" cy="5059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Assessment</a:t>
            </a:r>
          </a:p>
          <a:p>
            <a:pPr lvl="0">
              <a:defRPr sz="1800"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Case Conceptualisation</a:t>
            </a:r>
          </a:p>
          <a:p>
            <a:pPr lvl="0">
              <a:defRPr sz="1800"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Workability Analysis – ‘Creative Hopelessness’</a:t>
            </a:r>
          </a:p>
          <a:p>
            <a:pPr lvl="0">
              <a:defRPr sz="1800"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Suggesting an alternative – willingness</a:t>
            </a:r>
          </a:p>
          <a:p>
            <a:pPr lvl="0">
              <a:defRPr sz="1800"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Why do that? – Values clarification &amp; goal setting</a:t>
            </a:r>
          </a:p>
          <a:p>
            <a:pPr lvl="0">
              <a:defRPr sz="1800"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Commitment to valued action</a:t>
            </a:r>
          </a:p>
          <a:p>
            <a:pPr lvl="0">
              <a:defRPr sz="1800"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Ongoing working at flexible pursuit of valued living with less struggling via willingness, defusion, mindfulness.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 idx="4294967295"/>
          </p:nvPr>
        </p:nvSpPr>
        <p:spPr>
          <a:xfrm>
            <a:off x="762000" y="269874"/>
            <a:ext cx="80772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4400"/>
              <a:t>Assessment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idx="4294967295"/>
          </p:nvPr>
        </p:nvSpPr>
        <p:spPr>
          <a:xfrm>
            <a:off x="762000" y="1597025"/>
            <a:ext cx="8077200" cy="429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336042" lvl="0" indent="-336042" defTabSz="89611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r>
              <a:rPr sz="2744"/>
              <a:t>What is the client looking for help with?</a:t>
            </a:r>
          </a:p>
          <a:p>
            <a:pPr marL="336042" lvl="0" indent="-336042" defTabSz="89611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endParaRPr sz="2744"/>
          </a:p>
          <a:p>
            <a:pPr marL="336042" lvl="0" indent="-336042" defTabSz="89611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r>
              <a:rPr sz="2744"/>
              <a:t>Describing the struggle</a:t>
            </a:r>
            <a:endParaRPr sz="3136"/>
          </a:p>
          <a:p>
            <a:pPr marL="336042" lvl="0" indent="-336042" defTabSz="896111">
              <a:lnSpc>
                <a:spcPct val="90000"/>
              </a:lnSpc>
              <a:buClr>
                <a:srgbClr val="000000"/>
              </a:buClr>
              <a:buChar char="•"/>
              <a:defRPr sz="1800"/>
            </a:pPr>
            <a:endParaRPr sz="3136"/>
          </a:p>
          <a:p>
            <a:pPr marL="384048" lvl="0" indent="-384048" defTabSz="89611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r>
              <a:rPr sz="3136"/>
              <a:t>Thoughts, beliefs, emotions, behaviours, social, historical</a:t>
            </a:r>
          </a:p>
          <a:p>
            <a:pPr marL="336042" lvl="0" indent="-336042" defTabSz="89611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endParaRPr sz="3136"/>
          </a:p>
          <a:p>
            <a:pPr marL="384048" lvl="0" indent="-384048" defTabSz="89611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r>
              <a:rPr sz="3136" b="1"/>
              <a:t>Emphasising</a:t>
            </a:r>
            <a:r>
              <a:rPr sz="3136"/>
              <a:t> the experience of what happens and of how they are responding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 idx="4294967295"/>
          </p:nvPr>
        </p:nvSpPr>
        <p:spPr>
          <a:xfrm>
            <a:off x="761999" y="259167"/>
            <a:ext cx="8077201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4400"/>
              <a:t>Functional analysis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idx="4294967295"/>
          </p:nvPr>
        </p:nvSpPr>
        <p:spPr>
          <a:xfrm>
            <a:off x="762000" y="1597025"/>
            <a:ext cx="8077200" cy="429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391885" lvl="0" indent="-391885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r>
              <a:rPr sz="3200"/>
              <a:t>What is the struggle?</a:t>
            </a:r>
          </a:p>
          <a:p>
            <a:pPr marL="391885" lvl="0" indent="-391885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endParaRPr sz="3200"/>
          </a:p>
          <a:p>
            <a:pPr marL="391885" lvl="0" indent="-391885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r>
              <a:rPr sz="3200"/>
              <a:t>What do they do in response?</a:t>
            </a:r>
          </a:p>
          <a:p>
            <a:pPr marL="391885" lvl="0" indent="-391885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endParaRPr sz="3200"/>
          </a:p>
          <a:p>
            <a:pPr marL="391885" lvl="0" indent="-391885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r>
              <a:rPr sz="3200"/>
              <a:t>What is the consequence of that?</a:t>
            </a:r>
          </a:p>
          <a:p>
            <a:pPr marL="391885" lvl="0" indent="-391885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endParaRPr sz="3200"/>
          </a:p>
          <a:p>
            <a:pPr marL="391885" lvl="0" indent="-391885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r>
              <a:rPr sz="3200"/>
              <a:t>How would they wish it to be different?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 idx="4294967295"/>
          </p:nvPr>
        </p:nvSpPr>
        <p:spPr>
          <a:xfrm>
            <a:off x="762000" y="269874"/>
            <a:ext cx="80772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effectLst>
                  <a:outerShdw blurRad="12700" dist="25400" dir="2700000" rotWithShape="0">
                    <a:srgbClr val="FFFFFF"/>
                  </a:outerShdw>
                </a:effectLst>
              </a:defRPr>
            </a:lvl1pPr>
          </a:lstStyle>
          <a:p>
            <a:pPr lvl="0">
              <a:defRPr sz="1800">
                <a:effectLst/>
              </a:defRPr>
            </a:pPr>
            <a:r>
              <a:rPr sz="4400">
                <a:effectLst>
                  <a:outerShdw blurRad="12700" dist="25400" dir="2700000" rotWithShape="0">
                    <a:srgbClr val="FFFFFF"/>
                  </a:outerShdw>
                </a:effectLst>
              </a:rPr>
              <a:t>Case Conceptualisation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idx="4294967295"/>
          </p:nvPr>
        </p:nvSpPr>
        <p:spPr>
          <a:xfrm>
            <a:off x="762000" y="1597025"/>
            <a:ext cx="8077200" cy="429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368372" lvl="0" indent="-368372" defTabSz="859536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r>
              <a:rPr sz="3008"/>
              <a:t>What are workable strategies?</a:t>
            </a:r>
          </a:p>
          <a:p>
            <a:pPr marL="322325" lvl="0" indent="-322325" defTabSz="859536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endParaRPr sz="3008"/>
          </a:p>
          <a:p>
            <a:pPr marL="368372" lvl="0" indent="-368372" defTabSz="859536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r>
              <a:rPr sz="3008"/>
              <a:t>What are unworkable ones?</a:t>
            </a:r>
          </a:p>
          <a:p>
            <a:pPr marL="322325" lvl="0" indent="-322325" defTabSz="859536">
              <a:lnSpc>
                <a:spcPct val="90000"/>
              </a:lnSpc>
              <a:buClr>
                <a:srgbClr val="000000"/>
              </a:buClr>
              <a:buChar char="•"/>
              <a:defRPr sz="1800"/>
            </a:pPr>
            <a:endParaRPr sz="3008"/>
          </a:p>
          <a:p>
            <a:pPr marL="368372" lvl="0" indent="-368372" defTabSz="859536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r>
              <a:rPr sz="3008"/>
              <a:t>Which of the 6 processes do we need to strengthen?</a:t>
            </a:r>
          </a:p>
          <a:p>
            <a:pPr marL="322325" lvl="0" indent="-322325" defTabSz="859536">
              <a:lnSpc>
                <a:spcPct val="90000"/>
              </a:lnSpc>
              <a:buClr>
                <a:srgbClr val="000000"/>
              </a:buClr>
              <a:buChar char="•"/>
              <a:defRPr sz="1800"/>
            </a:pPr>
            <a:endParaRPr sz="3008"/>
          </a:p>
          <a:p>
            <a:pPr marL="368372" lvl="0" indent="-368372" defTabSz="859536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r>
              <a:rPr sz="3008"/>
              <a:t>You can use the hexaflex model to map out what drives the current strategies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 idx="4294967295"/>
          </p:nvPr>
        </p:nvSpPr>
        <p:spPr>
          <a:xfrm>
            <a:off x="762000" y="269874"/>
            <a:ext cx="80772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effectLst>
                  <a:outerShdw blurRad="12700" dist="25400" dir="2700000" rotWithShape="0">
                    <a:srgbClr val="FFFFFF"/>
                  </a:outerShdw>
                </a:effectLst>
              </a:defRPr>
            </a:lvl1pPr>
          </a:lstStyle>
          <a:p>
            <a:pPr lvl="0">
              <a:defRPr sz="1800">
                <a:effectLst/>
              </a:defRPr>
            </a:pPr>
            <a:r>
              <a:rPr sz="4400">
                <a:effectLst>
                  <a:outerShdw blurRad="12700" dist="25400" dir="2700000" rotWithShape="0">
                    <a:srgbClr val="FFFFFF"/>
                  </a:outerShdw>
                </a:effectLst>
              </a:rPr>
              <a:t>Case Example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idx="4294967295"/>
          </p:nvPr>
        </p:nvSpPr>
        <p:spPr>
          <a:xfrm>
            <a:off x="762000" y="1597025"/>
            <a:ext cx="8077200" cy="4822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270890" lvl="0" indent="-270890" defTabSz="722376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Char char="•"/>
              <a:defRPr sz="1800"/>
            </a:pPr>
            <a:r>
              <a:rPr sz="2212"/>
              <a:t>John - early 30's, graphic designer</a:t>
            </a:r>
            <a:endParaRPr sz="2370"/>
          </a:p>
          <a:p>
            <a:pPr marL="270890" lvl="0" indent="-270890" defTabSz="722376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Char char="•"/>
              <a:defRPr sz="1800"/>
            </a:pPr>
            <a:endParaRPr sz="2370"/>
          </a:p>
          <a:p>
            <a:pPr marL="290240" lvl="0" indent="-290240" defTabSz="722376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Char char="•"/>
              <a:defRPr sz="1800"/>
            </a:pPr>
            <a:r>
              <a:rPr sz="2370"/>
              <a:t>Chronic, severe irritable bowel syndrome, low mood, abdominal pain and discomfort</a:t>
            </a:r>
          </a:p>
          <a:p>
            <a:pPr marL="270890" lvl="0" indent="-270890" defTabSz="722376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Char char="•"/>
              <a:defRPr sz="1800"/>
            </a:pPr>
            <a:endParaRPr sz="2370"/>
          </a:p>
          <a:p>
            <a:pPr marL="290240" lvl="0" indent="-290240" defTabSz="722376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Char char="•"/>
              <a:defRPr sz="1800"/>
            </a:pPr>
            <a:r>
              <a:rPr sz="2370"/>
              <a:t>Low motivation, sense of defeat</a:t>
            </a:r>
          </a:p>
          <a:p>
            <a:pPr marL="270890" lvl="0" indent="-270890" defTabSz="722376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Char char="•"/>
              <a:defRPr sz="1800"/>
            </a:pPr>
            <a:endParaRPr sz="2370"/>
          </a:p>
          <a:p>
            <a:pPr marL="290240" lvl="0" indent="-290240" defTabSz="722376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Char char="•"/>
              <a:defRPr sz="1800"/>
            </a:pPr>
            <a:r>
              <a:rPr sz="2370"/>
              <a:t>Fears having a bowel accident in public, is very embarrassed and shamed</a:t>
            </a:r>
          </a:p>
          <a:p>
            <a:pPr marL="270890" lvl="0" indent="-270890" defTabSz="722376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Char char="•"/>
              <a:defRPr sz="1800"/>
            </a:pPr>
            <a:endParaRPr sz="2370"/>
          </a:p>
          <a:p>
            <a:pPr marL="290240" lvl="0" indent="-290240" defTabSz="722376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Char char="•"/>
              <a:defRPr sz="1800"/>
            </a:pPr>
            <a:r>
              <a:rPr sz="2370"/>
              <a:t>Feels disbelieved, has tried many things to control IBS </a:t>
            </a:r>
          </a:p>
          <a:p>
            <a:pPr marL="270890" lvl="0" indent="-270890" defTabSz="722376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Char char="•"/>
              <a:defRPr sz="1800"/>
            </a:pPr>
            <a:endParaRPr sz="2370"/>
          </a:p>
          <a:p>
            <a:pPr marL="290240" lvl="0" indent="-290240" defTabSz="722376">
              <a:lnSpc>
                <a:spcPct val="80000"/>
              </a:lnSpc>
              <a:spcBef>
                <a:spcPts val="500"/>
              </a:spcBef>
              <a:buClr>
                <a:srgbClr val="000000"/>
              </a:buClr>
              <a:buChar char="•"/>
              <a:defRPr sz="1800"/>
            </a:pPr>
            <a:r>
              <a:rPr sz="2370"/>
              <a:t>Has stopped socialising, changed his work to be more alone, stopped going out, stopped dating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 idx="4294967295"/>
          </p:nvPr>
        </p:nvSpPr>
        <p:spPr>
          <a:xfrm>
            <a:off x="762000" y="269874"/>
            <a:ext cx="80772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defTabSz="832104">
              <a:defRPr sz="4004">
                <a:effectLst>
                  <a:outerShdw blurRad="11557" dist="23114" dir="2700000" rotWithShape="0">
                    <a:srgbClr val="FFFFFF"/>
                  </a:outerShdw>
                </a:effectLst>
              </a:defRPr>
            </a:lvl1pPr>
          </a:lstStyle>
          <a:p>
            <a:pPr lvl="0">
              <a:defRPr sz="1800">
                <a:effectLst/>
              </a:defRPr>
            </a:pPr>
            <a:r>
              <a:rPr sz="4004">
                <a:effectLst>
                  <a:outerShdw blurRad="11557" dist="23114" dir="2700000" rotWithShape="0">
                    <a:srgbClr val="FFFFFF"/>
                  </a:outerShdw>
                </a:effectLst>
              </a:rPr>
              <a:t>Case Example - Functional analysis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idx="4294967295"/>
          </p:nvPr>
        </p:nvSpPr>
        <p:spPr>
          <a:xfrm>
            <a:off x="762000" y="1597025"/>
            <a:ext cx="8077200" cy="429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marL="339470" lvl="0" indent="-339470" defTabSz="905255"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r>
              <a:rPr lang="en-GB" sz="2772" dirty="0" smtClean="0"/>
              <a:t>What is John struggling with?</a:t>
            </a:r>
            <a:endParaRPr sz="2772" dirty="0"/>
          </a:p>
          <a:p>
            <a:pPr marL="339470" lvl="0" indent="-339470" defTabSz="905255"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endParaRPr sz="2772" dirty="0"/>
          </a:p>
          <a:p>
            <a:pPr marL="339470" lvl="0" indent="-339470" defTabSz="905255"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r>
              <a:rPr lang="en-GB" sz="2772" dirty="0"/>
              <a:t>W</a:t>
            </a:r>
            <a:r>
              <a:rPr sz="2772" dirty="0" smtClean="0"/>
              <a:t>hat </a:t>
            </a:r>
            <a:r>
              <a:rPr sz="2772" dirty="0"/>
              <a:t>he does in response to the </a:t>
            </a:r>
            <a:r>
              <a:rPr sz="2772" dirty="0" smtClean="0"/>
              <a:t>struggle</a:t>
            </a:r>
            <a:r>
              <a:rPr lang="en-GB" sz="2772" dirty="0" smtClean="0"/>
              <a:t>?</a:t>
            </a:r>
            <a:endParaRPr sz="2772" dirty="0"/>
          </a:p>
          <a:p>
            <a:pPr marL="339470" lvl="0" indent="-339470" defTabSz="905255"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endParaRPr sz="2772" dirty="0"/>
          </a:p>
          <a:p>
            <a:pPr marL="339470" lvl="0" indent="-339470" defTabSz="905255"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r>
              <a:rPr lang="en-GB" sz="2772" dirty="0" smtClean="0"/>
              <a:t>What are the </a:t>
            </a:r>
            <a:r>
              <a:rPr lang="en-GB" sz="2772" dirty="0"/>
              <a:t>c</a:t>
            </a:r>
            <a:r>
              <a:rPr sz="2772" dirty="0" smtClean="0"/>
              <a:t>onsequences?</a:t>
            </a:r>
            <a:r>
              <a:rPr lang="en-GB" sz="2772" dirty="0" smtClean="0"/>
              <a:t>  </a:t>
            </a:r>
          </a:p>
          <a:p>
            <a:pPr marL="1723770" lvl="3" indent="-339470" defTabSz="905255">
              <a:spcBef>
                <a:spcPts val="700"/>
              </a:spcBef>
              <a:buClr>
                <a:srgbClr val="000000"/>
              </a:buClr>
              <a:defRPr sz="1800"/>
            </a:pPr>
            <a:r>
              <a:rPr lang="en-GB" sz="2772" dirty="0" smtClean="0"/>
              <a:t>Short Term</a:t>
            </a:r>
          </a:p>
          <a:p>
            <a:pPr marL="1723770" lvl="3" indent="-339470" defTabSz="905255">
              <a:spcBef>
                <a:spcPts val="700"/>
              </a:spcBef>
              <a:buClr>
                <a:srgbClr val="000000"/>
              </a:buClr>
              <a:defRPr sz="1800"/>
            </a:pPr>
            <a:r>
              <a:rPr lang="en-GB" sz="2772" dirty="0" smtClean="0"/>
              <a:t>Long Term?</a:t>
            </a:r>
            <a:endParaRPr sz="2772" dirty="0"/>
          </a:p>
          <a:p>
            <a:pPr marL="339470" lvl="0" indent="-339470" defTabSz="905255"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endParaRPr sz="2772" dirty="0"/>
          </a:p>
          <a:p>
            <a:pPr marL="339470" lvl="0" indent="-339470" defTabSz="905255"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r>
              <a:rPr sz="2772" dirty="0"/>
              <a:t>How workable are these strategies?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 idx="4294967295"/>
          </p:nvPr>
        </p:nvSpPr>
        <p:spPr>
          <a:xfrm>
            <a:off x="762000" y="269874"/>
            <a:ext cx="80772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defTabSz="740663">
              <a:defRPr sz="3564">
                <a:effectLst>
                  <a:outerShdw blurRad="10287" dist="20574" dir="2700000" rotWithShape="0">
                    <a:srgbClr val="FFFFFF"/>
                  </a:outerShdw>
                </a:effectLst>
              </a:defRPr>
            </a:lvl1pPr>
          </a:lstStyle>
          <a:p>
            <a:pPr lvl="0">
              <a:defRPr sz="1800">
                <a:effectLst/>
              </a:defRPr>
            </a:pPr>
            <a:r>
              <a:rPr sz="3564">
                <a:effectLst>
                  <a:outerShdw blurRad="10287" dist="20574" dir="2700000" rotWithShape="0">
                    <a:srgbClr val="FFFFFF"/>
                  </a:outerShdw>
                </a:effectLst>
              </a:rPr>
              <a:t>The link between functional analysis and ACT</a:t>
            </a:r>
          </a:p>
        </p:txBody>
      </p:sp>
      <p:sp>
        <p:nvSpPr>
          <p:cNvPr id="137" name="Shape 137"/>
          <p:cNvSpPr>
            <a:spLocks noGrp="1"/>
          </p:cNvSpPr>
          <p:nvPr>
            <p:ph type="body" idx="4294967295"/>
          </p:nvPr>
        </p:nvSpPr>
        <p:spPr>
          <a:xfrm>
            <a:off x="762000" y="1597024"/>
            <a:ext cx="8077200" cy="1229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356371" indent="-356371" defTabSz="886968">
              <a:lnSpc>
                <a:spcPct val="80000"/>
              </a:lnSpc>
              <a:buClr>
                <a:srgbClr val="000000"/>
              </a:buClr>
              <a:buChar char="•"/>
              <a:defRPr sz="2910"/>
            </a:lvl1pPr>
          </a:lstStyle>
          <a:p>
            <a:pPr lvl="0">
              <a:defRPr sz="1800"/>
            </a:pPr>
            <a:r>
              <a:rPr sz="2910"/>
              <a:t>What combination of the 6 processes underpin or drive these unworkable strategies?</a:t>
            </a:r>
          </a:p>
        </p:txBody>
      </p:sp>
      <p:graphicFrame>
        <p:nvGraphicFramePr>
          <p:cNvPr id="138" name="Table 138"/>
          <p:cNvGraphicFramePr/>
          <p:nvPr/>
        </p:nvGraphicFramePr>
        <p:xfrm>
          <a:off x="910431" y="3010907"/>
          <a:ext cx="7361776" cy="3464172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3680888"/>
                <a:gridCol w="3680888"/>
              </a:tblGrid>
              <a:tr h="627186"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sz="1800" b="0" i="0"/>
                      </a:pPr>
                      <a:r>
                        <a:rPr sz="2000" b="1" i="1"/>
                        <a:t>Strategy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sz="1800" b="0" i="0"/>
                      </a:pPr>
                      <a:r>
                        <a:rPr sz="2000" b="1" i="1"/>
                        <a:t>Processes</a:t>
                      </a:r>
                    </a:p>
                  </a:txBody>
                  <a:tcPr marL="63500" marR="63500" marT="63500" marB="63500" horzOverflow="overflow"/>
                </a:tc>
              </a:tr>
              <a:tr h="627186"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sz="1800" b="0" i="0"/>
                      </a:pPr>
                      <a:r>
                        <a:rPr sz="2000" b="1" i="1"/>
                        <a:t>Looking for a cure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sz="1800" b="0" i="0"/>
                      </a:pPr>
                      <a:r>
                        <a:rPr sz="2000" b="1" i="1"/>
                        <a:t>Avoidance</a:t>
                      </a:r>
                    </a:p>
                  </a:txBody>
                  <a:tcPr marL="63500" marR="63500" marT="63500" marB="63500" horzOverflow="overflow"/>
                </a:tc>
              </a:tr>
              <a:tr h="627186"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sz="2000"/>
                      </a:pPr>
                      <a:endParaRPr/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sz="1800" b="0" i="0"/>
                      </a:pPr>
                      <a:r>
                        <a:rPr sz="2000" b="1" i="1"/>
                        <a:t>Fusion with beliefs: 'there must be a cure'</a:t>
                      </a:r>
                    </a:p>
                  </a:txBody>
                  <a:tcPr marL="63500" marR="63500" marT="63500" marB="63500" horzOverflow="overflow"/>
                </a:tc>
              </a:tr>
              <a:tr h="627186"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sz="1800" b="0" i="0"/>
                      </a:pPr>
                      <a:r>
                        <a:rPr sz="2000" b="1" i="1"/>
                        <a:t>Not socialising</a:t>
                      </a: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sz="1800" b="0" i="0"/>
                      </a:pPr>
                      <a:r>
                        <a:rPr sz="2000" b="1" i="1"/>
                        <a:t>avoiding judgements and shame, avoiding accidents </a:t>
                      </a:r>
                    </a:p>
                  </a:txBody>
                  <a:tcPr marL="63500" marR="63500" marT="63500" marB="63500" horzOverflow="overflow"/>
                </a:tc>
              </a:tr>
              <a:tr h="627186"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sz="2000"/>
                      </a:pPr>
                      <a:endParaRPr/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400"/>
                        </a:spcBef>
                        <a:defRPr sz="1800" b="0" i="0"/>
                      </a:pPr>
                      <a:r>
                        <a:rPr sz="2000" b="1" i="1"/>
                        <a:t>fusion with judgements about likelihood</a:t>
                      </a:r>
                    </a:p>
                  </a:txBody>
                  <a:tcPr marL="63500" marR="63500" marT="63500" marB="63500" horzOverflow="overflow"/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3-Step Self-Compassion Practice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3</a:t>
            </a:r>
            <a:r>
              <a:rPr lang="en-GB" dirty="0"/>
              <a:t>-Step Self-Compassion Practice (Everyday Version):</a:t>
            </a:r>
          </a:p>
          <a:p>
            <a:pPr lvl="0"/>
            <a:r>
              <a:rPr lang="en-GB" dirty="0"/>
              <a:t>This is a time when I want to be kind to myself</a:t>
            </a:r>
          </a:p>
          <a:p>
            <a:pPr lvl="0"/>
            <a:r>
              <a:rPr lang="en-GB" dirty="0"/>
              <a:t>All people do better when there’s some kindness in their lives</a:t>
            </a:r>
          </a:p>
          <a:p>
            <a:pPr lvl="0"/>
            <a:r>
              <a:rPr lang="en-GB" dirty="0"/>
              <a:t>A kindly act towards myself right now might be… 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Based on t</a:t>
            </a:r>
            <a:r>
              <a:rPr lang="en-US" dirty="0" smtClean="0"/>
              <a:t>he</a:t>
            </a:r>
            <a:r>
              <a:rPr lang="en-GB" dirty="0" smtClean="0"/>
              <a:t> work of Kristin Neff and Christopher </a:t>
            </a:r>
            <a:r>
              <a:rPr lang="en-GB" dirty="0" err="1" smtClean="0"/>
              <a:t>Germer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262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 idx="4294967295"/>
          </p:nvPr>
        </p:nvSpPr>
        <p:spPr>
          <a:xfrm>
            <a:off x="762000" y="269874"/>
            <a:ext cx="80772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effectLst>
                  <a:outerShdw blurRad="12700" dist="25400" dir="2700000" rotWithShape="0">
                    <a:srgbClr val="FFFFFF"/>
                  </a:outerShdw>
                </a:effectLst>
              </a:defRPr>
            </a:lvl1pPr>
          </a:lstStyle>
          <a:p>
            <a:pPr lvl="0">
              <a:defRPr sz="1800">
                <a:effectLst/>
              </a:defRPr>
            </a:pPr>
            <a:r>
              <a:rPr sz="4400">
                <a:effectLst>
                  <a:outerShdw blurRad="12700" dist="25400" dir="2700000" rotWithShape="0">
                    <a:srgbClr val="FFFFFF"/>
                  </a:outerShdw>
                </a:effectLst>
              </a:rPr>
              <a:t>Workability Analysis</a:t>
            </a:r>
          </a:p>
        </p:txBody>
      </p:sp>
      <p:sp>
        <p:nvSpPr>
          <p:cNvPr id="161" name="Shape 161"/>
          <p:cNvSpPr>
            <a:spLocks noGrp="1"/>
          </p:cNvSpPr>
          <p:nvPr>
            <p:ph type="body" idx="4294967295"/>
          </p:nvPr>
        </p:nvSpPr>
        <p:spPr>
          <a:xfrm>
            <a:off x="762000" y="1597025"/>
            <a:ext cx="8077200" cy="429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367392" lvl="0" indent="-367392"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r>
              <a:rPr sz="3000"/>
              <a:t>Referred to as Creative Hopelessness</a:t>
            </a:r>
          </a:p>
          <a:p>
            <a:pPr lvl="0">
              <a:lnSpc>
                <a:spcPct val="80000"/>
              </a:lnSpc>
              <a:buClr>
                <a:srgbClr val="000000"/>
              </a:buClr>
              <a:buChar char="•"/>
              <a:defRPr sz="1800"/>
            </a:pPr>
            <a:endParaRPr sz="3000"/>
          </a:p>
          <a:p>
            <a:pPr marL="367392" lvl="0" indent="-367392"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r>
              <a:rPr sz="3000"/>
              <a:t>Use metaphors:	The Sailing Boat</a:t>
            </a:r>
          </a:p>
          <a:p>
            <a:pPr lvl="0">
              <a:lnSpc>
                <a:spcPct val="80000"/>
              </a:lnSpc>
              <a:spcBef>
                <a:spcPts val="700"/>
              </a:spcBef>
              <a:buSzTx/>
              <a:buNone/>
              <a:defRPr sz="1800"/>
            </a:pPr>
            <a:r>
              <a:rPr sz="3000"/>
              <a:t>					The Rigged Game</a:t>
            </a:r>
          </a:p>
          <a:p>
            <a:pPr lvl="0">
              <a:lnSpc>
                <a:spcPct val="80000"/>
              </a:lnSpc>
              <a:spcBef>
                <a:spcPts val="700"/>
              </a:spcBef>
              <a:buSzTx/>
              <a:buNone/>
              <a:defRPr sz="1800"/>
            </a:pPr>
            <a:r>
              <a:rPr sz="3000"/>
              <a:t>					Maslow’s Hammer</a:t>
            </a:r>
          </a:p>
          <a:p>
            <a:pPr lvl="0">
              <a:lnSpc>
                <a:spcPct val="80000"/>
              </a:lnSpc>
              <a:spcBef>
                <a:spcPts val="700"/>
              </a:spcBef>
              <a:buSzTx/>
              <a:buNone/>
              <a:defRPr sz="1800"/>
            </a:pPr>
            <a:r>
              <a:rPr sz="3000"/>
              <a:t>					Who’s using who?</a:t>
            </a:r>
          </a:p>
          <a:p>
            <a:pPr lvl="0">
              <a:lnSpc>
                <a:spcPct val="80000"/>
              </a:lnSpc>
              <a:spcBef>
                <a:spcPts val="700"/>
              </a:spcBef>
              <a:buSzTx/>
              <a:buNone/>
              <a:defRPr sz="1800"/>
            </a:pPr>
            <a:r>
              <a:rPr sz="3000"/>
              <a:t>‘If you always do what you’ve always done..”</a:t>
            </a:r>
          </a:p>
          <a:p>
            <a:pPr lvl="0">
              <a:lnSpc>
                <a:spcPct val="80000"/>
              </a:lnSpc>
              <a:buSzTx/>
              <a:buNone/>
              <a:defRPr sz="1800"/>
            </a:pPr>
            <a:endParaRPr sz="3000"/>
          </a:p>
          <a:p>
            <a:pPr marL="367392" lvl="0" indent="-367392"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r>
              <a:rPr sz="3000"/>
              <a:t>With heart for their struggle: validating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 idx="4294967295"/>
          </p:nvPr>
        </p:nvSpPr>
        <p:spPr>
          <a:xfrm>
            <a:off x="762000" y="269874"/>
            <a:ext cx="80772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effectLst>
                  <a:outerShdw blurRad="12700" dist="25400" dir="2700000" rotWithShape="0">
                    <a:srgbClr val="FFFFFF"/>
                  </a:outerShdw>
                </a:effectLst>
              </a:defRPr>
            </a:lvl1pPr>
          </a:lstStyle>
          <a:p>
            <a:pPr lvl="0">
              <a:defRPr sz="1800">
                <a:effectLst/>
              </a:defRPr>
            </a:pPr>
            <a:r>
              <a:rPr sz="4400">
                <a:effectLst>
                  <a:outerShdw blurRad="12700" dist="25400" dir="2700000" rotWithShape="0">
                    <a:srgbClr val="FFFFFF"/>
                  </a:outerShdw>
                </a:effectLst>
              </a:rPr>
              <a:t>Be explicit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idx="4294967295"/>
          </p:nvPr>
        </p:nvSpPr>
        <p:spPr>
          <a:xfrm>
            <a:off x="762000" y="1597025"/>
            <a:ext cx="8077200" cy="429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356371" lvl="0" indent="-356371" defTabSz="886968">
              <a:lnSpc>
                <a:spcPct val="80000"/>
              </a:lnSpc>
              <a:buClr>
                <a:srgbClr val="000000"/>
              </a:buClr>
              <a:buChar char="•"/>
              <a:defRPr sz="1800"/>
            </a:pPr>
            <a:r>
              <a:rPr sz="2910"/>
              <a:t>Name these behaviours as strategies</a:t>
            </a:r>
          </a:p>
          <a:p>
            <a:pPr marL="356371" lvl="0" indent="-356371" defTabSz="886968">
              <a:lnSpc>
                <a:spcPct val="80000"/>
              </a:lnSpc>
              <a:buClr>
                <a:srgbClr val="000000"/>
              </a:buClr>
              <a:buChar char="•"/>
              <a:defRPr sz="1800"/>
            </a:pPr>
            <a:endParaRPr sz="2910"/>
          </a:p>
          <a:p>
            <a:pPr marL="356371" lvl="0" indent="-356371" defTabSz="886968">
              <a:lnSpc>
                <a:spcPct val="80000"/>
              </a:lnSpc>
              <a:buClr>
                <a:srgbClr val="000000"/>
              </a:buClr>
              <a:buChar char="•"/>
              <a:defRPr sz="1800"/>
            </a:pPr>
            <a:r>
              <a:rPr sz="2910"/>
              <a:t>Its the strategies that don't work</a:t>
            </a:r>
          </a:p>
          <a:p>
            <a:pPr marL="356371" lvl="0" indent="-356371" defTabSz="886968">
              <a:lnSpc>
                <a:spcPct val="80000"/>
              </a:lnSpc>
              <a:buClr>
                <a:srgbClr val="000000"/>
              </a:buClr>
              <a:buChar char="•"/>
              <a:defRPr sz="1800"/>
            </a:pPr>
            <a:endParaRPr sz="2910"/>
          </a:p>
          <a:p>
            <a:pPr marL="356371" lvl="0" indent="-356371" defTabSz="886968">
              <a:lnSpc>
                <a:spcPct val="80000"/>
              </a:lnSpc>
              <a:buClr>
                <a:srgbClr val="000000"/>
              </a:buClr>
              <a:buChar char="•"/>
              <a:defRPr sz="1800"/>
            </a:pPr>
            <a:r>
              <a:rPr sz="2910"/>
              <a:t>You are not broken, you have done everything that is supposed to work</a:t>
            </a:r>
          </a:p>
          <a:p>
            <a:pPr marL="356371" lvl="0" indent="-356371" defTabSz="886968">
              <a:lnSpc>
                <a:spcPct val="80000"/>
              </a:lnSpc>
              <a:buClr>
                <a:srgbClr val="000000"/>
              </a:buClr>
              <a:buChar char="•"/>
              <a:defRPr sz="1800"/>
            </a:pPr>
            <a:endParaRPr sz="2910"/>
          </a:p>
          <a:p>
            <a:pPr marL="356371" lvl="0" indent="-356371" defTabSz="886968">
              <a:lnSpc>
                <a:spcPct val="80000"/>
              </a:lnSpc>
              <a:buClr>
                <a:srgbClr val="000000"/>
              </a:buClr>
              <a:buChar char="•"/>
              <a:defRPr sz="1800"/>
            </a:pPr>
            <a:r>
              <a:rPr sz="2910"/>
              <a:t>What does that tell you?</a:t>
            </a:r>
          </a:p>
          <a:p>
            <a:pPr marL="356371" lvl="0" indent="-356371" defTabSz="886968">
              <a:lnSpc>
                <a:spcPct val="80000"/>
              </a:lnSpc>
              <a:buClr>
                <a:srgbClr val="000000"/>
              </a:buClr>
              <a:buChar char="•"/>
              <a:defRPr sz="1800"/>
            </a:pPr>
            <a:endParaRPr sz="2910"/>
          </a:p>
          <a:p>
            <a:pPr marL="356371" lvl="0" indent="-356371" defTabSz="886968">
              <a:lnSpc>
                <a:spcPct val="80000"/>
              </a:lnSpc>
              <a:buClr>
                <a:srgbClr val="000000"/>
              </a:buClr>
              <a:buChar char="•"/>
              <a:defRPr sz="1800"/>
            </a:pPr>
            <a:r>
              <a:rPr sz="2910"/>
              <a:t>Our work is about finding different strategies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 idx="4294967295"/>
          </p:nvPr>
        </p:nvSpPr>
        <p:spPr>
          <a:xfrm>
            <a:off x="762000" y="269874"/>
            <a:ext cx="80772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lang="en-GB" sz="4400" dirty="0" smtClean="0"/>
              <a:t>Disclosure</a:t>
            </a:r>
            <a:endParaRPr sz="4400" dirty="0"/>
          </a:p>
        </p:txBody>
      </p:sp>
      <p:sp>
        <p:nvSpPr>
          <p:cNvPr id="40" name="Shape 40"/>
          <p:cNvSpPr>
            <a:spLocks noGrp="1"/>
          </p:cNvSpPr>
          <p:nvPr>
            <p:ph type="body" idx="4294967295"/>
          </p:nvPr>
        </p:nvSpPr>
        <p:spPr>
          <a:xfrm>
            <a:off x="762000" y="1597025"/>
            <a:ext cx="8077200" cy="429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391885" indent="-391885">
              <a:spcBef>
                <a:spcPts val="700"/>
              </a:spcBef>
              <a:buChar char="•"/>
              <a:defRPr sz="3200"/>
            </a:lvl1pPr>
          </a:lstStyle>
          <a:p>
            <a:pPr lvl="0">
              <a:defRPr sz="1800"/>
            </a:pPr>
            <a:r>
              <a:rPr lang="en-GB" sz="3200" dirty="0" smtClean="0"/>
              <a:t>David &amp; Helen have been supported by ACBS financially to deliver this workshop</a:t>
            </a:r>
          </a:p>
          <a:p>
            <a:pPr lvl="0">
              <a:defRPr sz="1800"/>
            </a:pPr>
            <a:endParaRPr lang="en-GB" dirty="0"/>
          </a:p>
          <a:p>
            <a:pPr lvl="0">
              <a:defRPr sz="1800"/>
            </a:pPr>
            <a:r>
              <a:rPr lang="en-GB" sz="3200" dirty="0" smtClean="0"/>
              <a:t>David received free books from New Harbinger publications in return for advertising their books</a:t>
            </a:r>
          </a:p>
          <a:p>
            <a:pPr lvl="0">
              <a:defRPr sz="1800"/>
            </a:pPr>
            <a:endParaRPr lang="en-GB" dirty="0"/>
          </a:p>
          <a:p>
            <a:pPr lvl="0">
              <a:defRPr sz="1800"/>
            </a:pPr>
            <a:r>
              <a:rPr lang="en-GB" sz="3200" dirty="0" smtClean="0"/>
              <a:t>There are no other conflicts of interest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41529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 idx="4294967295"/>
          </p:nvPr>
        </p:nvSpPr>
        <p:spPr>
          <a:xfrm>
            <a:off x="762000" y="269874"/>
            <a:ext cx="80772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effectLst>
                  <a:outerShdw blurRad="12700" dist="25400" dir="2700000" rotWithShape="0">
                    <a:srgbClr val="FFFFFF"/>
                  </a:outerShdw>
                </a:effectLst>
              </a:defRPr>
            </a:lvl1pPr>
          </a:lstStyle>
          <a:p>
            <a:pPr lvl="0">
              <a:defRPr sz="1800">
                <a:effectLst/>
              </a:defRPr>
            </a:pPr>
            <a:r>
              <a:rPr sz="4400">
                <a:effectLst>
                  <a:outerShdw blurRad="12700" dist="25400" dir="2700000" rotWithShape="0">
                    <a:srgbClr val="FFFFFF"/>
                  </a:outerShdw>
                </a:effectLst>
              </a:rPr>
              <a:t>Workability Analysis</a:t>
            </a:r>
          </a:p>
        </p:txBody>
      </p:sp>
      <p:sp>
        <p:nvSpPr>
          <p:cNvPr id="167" name="Shape 167"/>
          <p:cNvSpPr>
            <a:spLocks noGrp="1"/>
          </p:cNvSpPr>
          <p:nvPr>
            <p:ph type="body" idx="4294967295"/>
          </p:nvPr>
        </p:nvSpPr>
        <p:spPr>
          <a:xfrm>
            <a:off x="762000" y="1597025"/>
            <a:ext cx="8077200" cy="429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marL="391885" lvl="0" indent="-391885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r>
              <a:rPr sz="3200" dirty="0"/>
              <a:t>It might feel different</a:t>
            </a:r>
          </a:p>
          <a:p>
            <a:pPr lvl="0">
              <a:lnSpc>
                <a:spcPct val="90000"/>
              </a:lnSpc>
              <a:buClr>
                <a:srgbClr val="000000"/>
              </a:buClr>
              <a:buChar char="•"/>
              <a:defRPr sz="1800"/>
            </a:pPr>
            <a:endParaRPr sz="3200" dirty="0"/>
          </a:p>
          <a:p>
            <a:pPr marL="391885" lvl="0" indent="-391885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r>
              <a:rPr sz="3200" dirty="0"/>
              <a:t>That might be scary – would you be willing?</a:t>
            </a:r>
          </a:p>
          <a:p>
            <a:pPr lvl="0">
              <a:lnSpc>
                <a:spcPct val="90000"/>
              </a:lnSpc>
              <a:buClr>
                <a:srgbClr val="000000"/>
              </a:buClr>
              <a:buChar char="•"/>
              <a:defRPr sz="1800"/>
            </a:pPr>
            <a:endParaRPr sz="3200" dirty="0"/>
          </a:p>
          <a:p>
            <a:pPr marL="391885" lvl="0" indent="-391885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r>
              <a:rPr sz="3200" dirty="0"/>
              <a:t>Anticipating obstacles and old habits</a:t>
            </a:r>
          </a:p>
          <a:p>
            <a:pPr lvl="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endParaRPr sz="3200" dirty="0"/>
          </a:p>
          <a:p>
            <a:pPr marL="391885" lvl="0" indent="-391885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r>
              <a:rPr sz="3200" dirty="0"/>
              <a:t>Concretise / physicalise the </a:t>
            </a:r>
            <a:r>
              <a:rPr sz="3200" dirty="0" smtClean="0"/>
              <a:t>strategies</a:t>
            </a:r>
            <a:endParaRPr lang="en-GB" sz="3200" dirty="0" smtClean="0"/>
          </a:p>
          <a:p>
            <a:pPr marL="391885" lvl="0" indent="-391885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endParaRPr lang="en-GB" sz="3200" dirty="0"/>
          </a:p>
          <a:p>
            <a:pPr marL="391885" lvl="0" indent="-391885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r>
              <a:rPr lang="en-GB" sz="3200" dirty="0" smtClean="0"/>
              <a:t>Sticking with it when its needed</a:t>
            </a:r>
            <a:endParaRPr sz="32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 idx="4294967295"/>
          </p:nvPr>
        </p:nvSpPr>
        <p:spPr>
          <a:xfrm>
            <a:off x="762000" y="269874"/>
            <a:ext cx="80772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effectLst>
                  <a:outerShdw blurRad="12700" dist="25400" dir="2700000" rotWithShape="0">
                    <a:srgbClr val="FFFFFF"/>
                  </a:outerShdw>
                </a:effectLst>
              </a:defRPr>
            </a:lvl1pPr>
          </a:lstStyle>
          <a:p>
            <a:pPr lvl="0">
              <a:defRPr sz="1800">
                <a:effectLst/>
              </a:defRPr>
            </a:pPr>
            <a:r>
              <a:rPr sz="4400">
                <a:effectLst>
                  <a:outerShdw blurRad="12700" dist="25400" dir="2700000" rotWithShape="0">
                    <a:srgbClr val="FFFFFF"/>
                  </a:outerShdw>
                </a:effectLst>
              </a:rPr>
              <a:t>Informed Consent</a:t>
            </a:r>
          </a:p>
        </p:txBody>
      </p:sp>
      <p:sp>
        <p:nvSpPr>
          <p:cNvPr id="173" name="Shape 173"/>
          <p:cNvSpPr>
            <a:spLocks noGrp="1"/>
          </p:cNvSpPr>
          <p:nvPr>
            <p:ph type="body" idx="4294967295"/>
          </p:nvPr>
        </p:nvSpPr>
        <p:spPr>
          <a:xfrm>
            <a:off x="762000" y="1597025"/>
            <a:ext cx="8077200" cy="429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92500"/>
          </a:bodyPr>
          <a:lstStyle/>
          <a:p>
            <a:pPr marL="367392" lvl="0" indent="-367392"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r>
              <a:rPr sz="3000" dirty="0"/>
              <a:t>This could be hard work, yet hard for a good reason. </a:t>
            </a:r>
            <a:endParaRPr lang="en-GB" sz="3000" dirty="0" smtClean="0"/>
          </a:p>
          <a:p>
            <a:pPr marL="367392" lvl="0" indent="-367392"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endParaRPr sz="3000" dirty="0"/>
          </a:p>
          <a:p>
            <a:pPr marL="367392" lvl="0" indent="-367392"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r>
              <a:rPr sz="3000" dirty="0"/>
              <a:t>Client gets to choose willingness</a:t>
            </a:r>
          </a:p>
          <a:p>
            <a:pPr lvl="0">
              <a:lnSpc>
                <a:spcPct val="80000"/>
              </a:lnSpc>
              <a:buClr>
                <a:srgbClr val="000000"/>
              </a:buClr>
              <a:buChar char="•"/>
              <a:defRPr sz="1800"/>
            </a:pPr>
            <a:endParaRPr sz="3000" dirty="0"/>
          </a:p>
          <a:p>
            <a:pPr marL="367392" lvl="0" indent="-367392"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r>
              <a:rPr sz="3000" dirty="0"/>
              <a:t>A word about talking versus doing:</a:t>
            </a:r>
          </a:p>
          <a:p>
            <a:pPr lvl="0">
              <a:lnSpc>
                <a:spcPct val="80000"/>
              </a:lnSpc>
              <a:spcBef>
                <a:spcPts val="700"/>
              </a:spcBef>
              <a:buSzTx/>
              <a:buNone/>
              <a:defRPr sz="1800"/>
            </a:pPr>
            <a:r>
              <a:rPr sz="3000" dirty="0"/>
              <a:t>	</a:t>
            </a:r>
            <a:r>
              <a:rPr lang="en-GB" sz="3000" dirty="0" smtClean="0"/>
              <a:t>	</a:t>
            </a:r>
          </a:p>
          <a:p>
            <a:pPr lvl="0">
              <a:lnSpc>
                <a:spcPct val="80000"/>
              </a:lnSpc>
              <a:spcBef>
                <a:spcPts val="700"/>
              </a:spcBef>
              <a:buSzTx/>
              <a:buNone/>
              <a:defRPr sz="1800"/>
            </a:pPr>
            <a:r>
              <a:rPr lang="en-GB" sz="3000" dirty="0"/>
              <a:t>	</a:t>
            </a:r>
            <a:r>
              <a:rPr sz="3000" dirty="0" smtClean="0"/>
              <a:t>Metaphor </a:t>
            </a:r>
            <a:r>
              <a:rPr sz="3000" dirty="0"/>
              <a:t>of learning an </a:t>
            </a:r>
            <a:r>
              <a:rPr sz="3000" dirty="0" smtClean="0"/>
              <a:t>instrument</a:t>
            </a:r>
            <a:endParaRPr lang="en-GB" sz="3000" dirty="0" smtClean="0"/>
          </a:p>
          <a:p>
            <a:pPr lvl="0">
              <a:lnSpc>
                <a:spcPct val="80000"/>
              </a:lnSpc>
              <a:spcBef>
                <a:spcPts val="700"/>
              </a:spcBef>
              <a:buSzTx/>
              <a:buNone/>
              <a:defRPr sz="1800"/>
            </a:pPr>
            <a:endParaRPr lang="en-GB" sz="3000" dirty="0"/>
          </a:p>
          <a:p>
            <a:pPr lvl="0">
              <a:lnSpc>
                <a:spcPct val="80000"/>
              </a:lnSpc>
              <a:spcBef>
                <a:spcPts val="700"/>
              </a:spcBef>
              <a:buSzTx/>
              <a:buNone/>
              <a:defRPr sz="1800"/>
            </a:pPr>
            <a:r>
              <a:rPr lang="en-GB" sz="3000" dirty="0" smtClean="0"/>
              <a:t>	“The finger pointing at the moon is not the moon”</a:t>
            </a:r>
            <a:endParaRPr sz="3000" dirty="0"/>
          </a:p>
          <a:p>
            <a:pPr lvl="0">
              <a:lnSpc>
                <a:spcPct val="80000"/>
              </a:lnSpc>
              <a:spcBef>
                <a:spcPts val="700"/>
              </a:spcBef>
              <a:buSzTx/>
              <a:buNone/>
              <a:defRPr sz="1800"/>
            </a:pPr>
            <a:r>
              <a:rPr sz="3000" dirty="0"/>
              <a:t>		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title" idx="4294967295"/>
          </p:nvPr>
        </p:nvSpPr>
        <p:spPr>
          <a:xfrm>
            <a:off x="762000" y="269874"/>
            <a:ext cx="80772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>
                <a:effectLst>
                  <a:outerShdw blurRad="12700" dist="25400" dir="2700000" rotWithShape="0">
                    <a:srgbClr val="FFFFFF"/>
                  </a:outerShdw>
                </a:effectLst>
              </a:defRPr>
            </a:lvl1pPr>
          </a:lstStyle>
          <a:p>
            <a:pPr lvl="0">
              <a:defRPr sz="1800">
                <a:effectLst/>
              </a:defRPr>
            </a:pPr>
            <a:r>
              <a:rPr sz="4400" dirty="0">
                <a:effectLst>
                  <a:outerShdw blurRad="12700" dist="25400" dir="2700000" rotWithShape="0">
                    <a:srgbClr val="FFFFFF"/>
                  </a:outerShdw>
                </a:effectLst>
              </a:rPr>
              <a:t>Doing the work</a:t>
            </a:r>
          </a:p>
        </p:txBody>
      </p:sp>
      <p:sp>
        <p:nvSpPr>
          <p:cNvPr id="188" name="Shape 188"/>
          <p:cNvSpPr>
            <a:spLocks noGrp="1"/>
          </p:cNvSpPr>
          <p:nvPr>
            <p:ph type="body" idx="4294967295"/>
          </p:nvPr>
        </p:nvSpPr>
        <p:spPr>
          <a:xfrm>
            <a:off x="762000" y="1597025"/>
            <a:ext cx="8077200" cy="429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391885" lvl="0" indent="-391885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r>
              <a:rPr sz="3200"/>
              <a:t>In each session you will be reviewing homework / progress / experience of last time</a:t>
            </a:r>
          </a:p>
          <a:p>
            <a:pPr lvl="0">
              <a:lnSpc>
                <a:spcPct val="90000"/>
              </a:lnSpc>
              <a:buClr>
                <a:srgbClr val="000000"/>
              </a:buClr>
              <a:buChar char="•"/>
              <a:defRPr sz="1800"/>
            </a:pPr>
            <a:endParaRPr sz="3200"/>
          </a:p>
          <a:p>
            <a:pPr marL="391885" lvl="0" indent="-391885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r>
              <a:rPr sz="3200"/>
              <a:t>Then doing left or right side moves according to what is needed</a:t>
            </a:r>
          </a:p>
          <a:p>
            <a:pPr lvl="0">
              <a:lnSpc>
                <a:spcPct val="90000"/>
              </a:lnSpc>
              <a:buClr>
                <a:srgbClr val="000000"/>
              </a:buClr>
              <a:buChar char="•"/>
              <a:defRPr sz="1800"/>
            </a:pPr>
            <a:endParaRPr sz="3200"/>
          </a:p>
          <a:p>
            <a:pPr marL="391885" lvl="0" indent="-391885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Char char="•"/>
              <a:defRPr sz="1800"/>
            </a:pPr>
            <a:r>
              <a:rPr sz="3200"/>
              <a:t>In the service of the person’s values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706672" y="274638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>
                <a:solidFill>
                  <a:schemeClr val="tx1"/>
                </a:solidFill>
                <a:latin typeface="Calibri" charset="0"/>
              </a:rPr>
              <a:t>Therapeutic Stance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>
                <a:latin typeface="Calibri" charset="0"/>
              </a:rPr>
              <a:t>Modes of mind during therapy (Kelly Wilson):</a:t>
            </a:r>
          </a:p>
          <a:p>
            <a:pPr lvl="1" eaLnBrk="1" hangingPunct="1">
              <a:lnSpc>
                <a:spcPct val="80000"/>
              </a:lnSpc>
            </a:pPr>
            <a:endParaRPr lang="en-GB">
              <a:latin typeface="Calibri" charset="0"/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r>
              <a:rPr lang="en-GB">
                <a:latin typeface="Calibri" charset="0"/>
              </a:rPr>
              <a:t>2 + 4 =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GB">
              <a:latin typeface="Calibri" charset="0"/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r>
              <a:rPr lang="en-GB">
                <a:latin typeface="Calibri" charset="0"/>
              </a:rPr>
              <a:t>5 – 3 =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GB">
              <a:latin typeface="Calibri" charset="0"/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r>
              <a:rPr lang="en-GB">
                <a:latin typeface="Calibri" charset="0"/>
              </a:rPr>
              <a:t>111 ÷ 3.7 =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GB">
              <a:latin typeface="Calibri" charset="0"/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r>
              <a:rPr lang="en-GB">
                <a:latin typeface="Calibri" charset="0"/>
              </a:rPr>
              <a:t>2 + 12 =</a:t>
            </a:r>
          </a:p>
        </p:txBody>
      </p:sp>
      <p:pic>
        <p:nvPicPr>
          <p:cNvPr id="11571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708275"/>
            <a:ext cx="3313112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41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>
          <a:xfrm>
            <a:off x="570596" y="274638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Calibri" charset="0"/>
              </a:rPr>
              <a:t>Therapeutic Stance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32403" cy="4525963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GB" dirty="0">
                <a:latin typeface="Calibri" charset="0"/>
              </a:rPr>
              <a:t>How are you seeing your client:</a:t>
            </a:r>
          </a:p>
          <a:p>
            <a:pPr marL="342900" lvl="1" indent="-342900">
              <a:buFont typeface="Arial" charset="0"/>
              <a:buChar char="•"/>
            </a:pPr>
            <a:endParaRPr lang="en-GB" dirty="0">
              <a:latin typeface="Calibri" charset="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en-GB" dirty="0">
                <a:latin typeface="Calibri" charset="0"/>
              </a:rPr>
              <a:t>Maths problem or  sunset?</a:t>
            </a:r>
          </a:p>
          <a:p>
            <a:pPr marL="342900" lvl="1" indent="-342900">
              <a:buFont typeface="Arial" charset="0"/>
              <a:buChar char="•"/>
            </a:pPr>
            <a:endParaRPr lang="en-GB" dirty="0">
              <a:latin typeface="Calibri" charset="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en-GB" dirty="0">
                <a:latin typeface="Calibri" charset="0"/>
              </a:rPr>
              <a:t>How are our clients perceiving themselves?</a:t>
            </a:r>
          </a:p>
        </p:txBody>
      </p:sp>
      <p:pic>
        <p:nvPicPr>
          <p:cNvPr id="5" name="Picture 4" descr="sunsetNB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  <a14:imgEffect>
                      <a14:saturation sat="138000"/>
                    </a14:imgEffect>
                    <a14:imgEffect>
                      <a14:brightnessContrast bright="32000" contras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603" y="1888162"/>
            <a:ext cx="5677156" cy="4238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665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Monitoring &amp; Tracking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Mindful, present moment, defused, flexible, engaged attention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Helicoptering metaphor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89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Helicoptering Metaphor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610739" y="2399336"/>
            <a:ext cx="1805703" cy="1703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528" y="4248956"/>
            <a:ext cx="6395366" cy="23443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2443" y="1157111"/>
            <a:ext cx="3485445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Theory &amp; </a:t>
            </a:r>
            <a:r>
              <a:rPr lang="en-GB" dirty="0" smtClean="0">
                <a:solidFill>
                  <a:srgbClr val="000000"/>
                </a:solidFill>
              </a:rPr>
              <a:t>Formulation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rgbClr val="000000"/>
                </a:solidFill>
              </a:rPr>
              <a:t>Own </a:t>
            </a:r>
            <a:r>
              <a:rPr lang="en-GB" dirty="0">
                <a:solidFill>
                  <a:srgbClr val="000000"/>
                </a:solidFill>
              </a:rPr>
              <a:t>c</a:t>
            </a: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urrent</a:t>
            </a:r>
            <a:r>
              <a:rPr kumimoji="0" lang="en-GB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state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1954" y="1157111"/>
            <a:ext cx="3485445" cy="1200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Client’s perspective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rgbClr val="000000"/>
                </a:solidFill>
              </a:rPr>
              <a:t>Client’s needs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Client’s flexibility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703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47 L 0.42427 -0.0002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428 -0.00023 C 0.42428 0.05785 0.36193 0.10574 0.28708 0.10574 C 0.19747 0.10574 0.16464 0.05276 0.15127 0.02083 L 0.13651 -0.02128 C 0.12331 -0.05321 0.08927 -0.10596 -0.01233 -0.10596 C -0.07641 -0.10596 -0.14988 -0.0583 -0.14988 -0.00023 C -0.14988 0.05785 -0.07641 0.10574 -0.01233 0.10574 C 0.08927 0.10574 0.12331 0.05276 0.13651 0.02083 L 0.15127 -0.02128 C 0.16464 -0.05321 0.19747 -0.10596 0.28708 -0.10596 C 0.36193 -0.10596 0.42428 -0.0583 0.42428 -0.00023 Z " pathEditMode="relative" rAng="0" ptsTypes="ffFffffFfff">
                                      <p:cBhvr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Work Exercise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Stance of appreciation</a:t>
            </a:r>
          </a:p>
          <a:p>
            <a:endParaRPr lang="en-GB" dirty="0" smtClean="0"/>
          </a:p>
          <a:p>
            <a:r>
              <a:rPr lang="en-GB" dirty="0" smtClean="0"/>
              <a:t>Helicoptering</a:t>
            </a:r>
          </a:p>
          <a:p>
            <a:endParaRPr lang="en-GB" dirty="0" smtClean="0"/>
          </a:p>
          <a:p>
            <a:r>
              <a:rPr lang="en-GB" dirty="0" smtClean="0"/>
              <a:t>Functional analysis on the fly</a:t>
            </a:r>
          </a:p>
          <a:p>
            <a:endParaRPr lang="en-GB" dirty="0" smtClean="0"/>
          </a:p>
          <a:p>
            <a:r>
              <a:rPr lang="en-GB" dirty="0" smtClean="0"/>
              <a:t>Shaping responding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57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Work Exercise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same threes as before:</a:t>
            </a:r>
          </a:p>
          <a:p>
            <a:endParaRPr lang="en-GB" dirty="0"/>
          </a:p>
          <a:p>
            <a:r>
              <a:rPr lang="en-GB" dirty="0" smtClean="0"/>
              <a:t>Client - experience your client</a:t>
            </a:r>
          </a:p>
          <a:p>
            <a:endParaRPr lang="en-GB" dirty="0"/>
          </a:p>
          <a:p>
            <a:r>
              <a:rPr lang="en-GB" dirty="0" smtClean="0"/>
              <a:t>Therapist - try it out, be imperfect, ask for help</a:t>
            </a:r>
          </a:p>
          <a:p>
            <a:endParaRPr lang="en-GB" dirty="0"/>
          </a:p>
          <a:p>
            <a:r>
              <a:rPr lang="en-GB" dirty="0" smtClean="0"/>
              <a:t>Coach – monitor, feedback, advise, coach</a:t>
            </a:r>
          </a:p>
          <a:p>
            <a:endParaRPr lang="en-GB" dirty="0"/>
          </a:p>
          <a:p>
            <a:r>
              <a:rPr lang="en-GB" dirty="0" smtClean="0"/>
              <a:t>25 minutes: focus on moving from assessment to workability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71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453" y="340042"/>
            <a:ext cx="1450578" cy="24793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146" y="6164995"/>
            <a:ext cx="720854" cy="6930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399057"/>
            <a:ext cx="504325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2800" b="1" kern="1200" dirty="0">
                <a:ln w="0"/>
                <a:solidFill>
                  <a:srgbClr val="549D0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/>
                <a:ea typeface=""/>
                <a:cs typeface=""/>
              </a:rPr>
              <a:t>Need </a:t>
            </a:r>
            <a:r>
              <a:rPr lang="en-US" sz="2800" b="1" kern="1200" dirty="0" smtClean="0">
                <a:ln w="0"/>
                <a:solidFill>
                  <a:srgbClr val="549D0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/>
                <a:ea typeface=""/>
                <a:cs typeface=""/>
              </a:rPr>
              <a:t>credit </a:t>
            </a:r>
            <a:r>
              <a:rPr lang="en-US" sz="2800" b="1" kern="1200" dirty="0">
                <a:ln w="0"/>
                <a:solidFill>
                  <a:srgbClr val="549D0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/>
                <a:ea typeface=""/>
                <a:cs typeface=""/>
              </a:rPr>
              <a:t>for </a:t>
            </a:r>
            <a:r>
              <a:rPr lang="en-US" sz="2800" b="1" kern="1200" dirty="0" smtClean="0">
                <a:ln w="0"/>
                <a:solidFill>
                  <a:srgbClr val="549D0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/>
                <a:ea typeface=""/>
                <a:cs typeface=""/>
              </a:rPr>
              <a:t>this session</a:t>
            </a:r>
            <a:r>
              <a:rPr lang="en-US" sz="2800" b="1" kern="1200" dirty="0">
                <a:ln w="0"/>
                <a:solidFill>
                  <a:srgbClr val="549D0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/>
                <a:ea typeface=""/>
                <a:cs typeface="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247080" y="1000886"/>
            <a:ext cx="33137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kern="1200" dirty="0">
                <a:ln w="0"/>
                <a:solidFill>
                  <a:srgbClr val="005DAA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/>
                <a:ea typeface=""/>
                <a:cs typeface=""/>
              </a:rPr>
              <a:t>Please don’t forget to </a:t>
            </a:r>
            <a:endParaRPr lang="en-US" kern="1200" dirty="0" smtClean="0">
              <a:ln w="0"/>
              <a:solidFill>
                <a:srgbClr val="005DAA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rebuchet MS" panose="020B0603020202020204"/>
              <a:ea typeface=""/>
              <a:cs typeface=""/>
            </a:endParaRPr>
          </a:p>
          <a:p>
            <a:pPr algn="ctr" rtl="0"/>
            <a:r>
              <a:rPr lang="en-US" kern="1200" dirty="0" smtClean="0">
                <a:ln w="0"/>
                <a:solidFill>
                  <a:srgbClr val="005DAA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/>
                <a:ea typeface=""/>
                <a:cs typeface=""/>
              </a:rPr>
              <a:t>scan out.</a:t>
            </a:r>
            <a:endParaRPr lang="en-US" kern="1200" dirty="0">
              <a:ln w="0"/>
              <a:solidFill>
                <a:srgbClr val="005DAA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rebuchet MS" panose="020B0603020202020204"/>
              <a:ea typeface=""/>
              <a:cs typeface="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2876238"/>
            <a:ext cx="7255512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3000" b="1" kern="1200" dirty="0" smtClean="0">
                <a:ln w="0"/>
                <a:solidFill>
                  <a:srgbClr val="549D0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/>
                <a:ea typeface=""/>
                <a:cs typeface=""/>
              </a:rPr>
              <a:t>What did you think?....</a:t>
            </a:r>
          </a:p>
          <a:p>
            <a:pPr algn="ctr" rtl="0"/>
            <a:endParaRPr lang="en-US" sz="1200" b="1" kern="1200" dirty="0" smtClean="0">
              <a:ln w="0"/>
              <a:solidFill>
                <a:srgbClr val="549D0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rebuchet MS" panose="020B0603020202020204"/>
              <a:ea typeface=""/>
              <a:cs typeface=""/>
            </a:endParaRPr>
          </a:p>
          <a:p>
            <a:pPr algn="ctr" rtl="0"/>
            <a:r>
              <a:rPr lang="en-US" b="1" kern="1200" dirty="0" smtClean="0">
                <a:ln w="0"/>
                <a:solidFill>
                  <a:srgbClr val="549D0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/>
                <a:ea typeface=""/>
                <a:cs typeface=""/>
              </a:rPr>
              <a:t>complete </a:t>
            </a:r>
            <a:r>
              <a:rPr lang="en-US" b="1" kern="1200" dirty="0">
                <a:ln w="0"/>
                <a:solidFill>
                  <a:srgbClr val="549D0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/>
                <a:ea typeface=""/>
                <a:cs typeface=""/>
              </a:rPr>
              <a:t>the 3 </a:t>
            </a:r>
            <a:r>
              <a:rPr lang="en-US" b="1" kern="1200" dirty="0" smtClean="0">
                <a:ln w="0"/>
                <a:solidFill>
                  <a:srgbClr val="549D0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/>
                <a:ea typeface=""/>
                <a:cs typeface=""/>
              </a:rPr>
              <a:t>question </a:t>
            </a:r>
            <a:r>
              <a:rPr lang="en-US" b="1" kern="1200" dirty="0" err="1" smtClean="0">
                <a:ln w="0"/>
                <a:solidFill>
                  <a:srgbClr val="549D0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/>
                <a:ea typeface=""/>
                <a:cs typeface=""/>
              </a:rPr>
              <a:t>quickeval</a:t>
            </a:r>
            <a:endParaRPr lang="en-US" b="1" kern="1200" dirty="0">
              <a:ln w="0"/>
              <a:solidFill>
                <a:srgbClr val="549D0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rebuchet MS" panose="020B0603020202020204"/>
              <a:ea typeface=""/>
              <a:cs typeface=""/>
            </a:endParaRPr>
          </a:p>
          <a:p>
            <a:pPr algn="ctr" rtl="0"/>
            <a:r>
              <a:rPr lang="en-US" b="1" kern="1200" dirty="0" smtClean="0">
                <a:ln w="0"/>
                <a:solidFill>
                  <a:srgbClr val="549D0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/>
                <a:ea typeface=""/>
                <a:cs typeface=""/>
              </a:rPr>
              <a:t>for </a:t>
            </a:r>
            <a:r>
              <a:rPr lang="en-US" b="1" kern="1200" dirty="0">
                <a:ln w="0"/>
                <a:solidFill>
                  <a:srgbClr val="549D0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/>
                <a:ea typeface=""/>
                <a:cs typeface=""/>
              </a:rPr>
              <a:t>this session at</a:t>
            </a:r>
          </a:p>
          <a:p>
            <a:pPr algn="ctr" rtl="0"/>
            <a:r>
              <a:rPr lang="en-US" sz="3000" kern="1200" dirty="0" smtClean="0">
                <a:ln w="0"/>
                <a:solidFill>
                  <a:srgbClr val="005DAA">
                    <a:lumMod val="75000"/>
                  </a:srgbClr>
                </a:solidFill>
                <a:latin typeface="Trebuchet MS" panose="020B0603020202020204"/>
                <a:ea typeface=""/>
                <a:cs typeface=""/>
              </a:rPr>
              <a:t>https://</a:t>
            </a:r>
            <a:r>
              <a:rPr lang="en-US" sz="3000" kern="1200" dirty="0">
                <a:ln w="0"/>
                <a:solidFill>
                  <a:srgbClr val="005DAA">
                    <a:lumMod val="75000"/>
                  </a:srgbClr>
                </a:solidFill>
                <a:latin typeface="Trebuchet MS" panose="020B0603020202020204"/>
                <a:ea typeface=""/>
                <a:cs typeface=""/>
              </a:rPr>
              <a:t>contextualscience.org/quickeval</a:t>
            </a:r>
          </a:p>
          <a:p>
            <a:pPr algn="ctr" rtl="0"/>
            <a:endParaRPr lang="en-US" sz="3000" b="1" kern="1200" dirty="0">
              <a:ln w="0"/>
              <a:solidFill>
                <a:srgbClr val="005DAA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rebuchet MS" panose="020B0603020202020204"/>
              <a:ea typeface=""/>
              <a:cs typeface=""/>
            </a:endParaRPr>
          </a:p>
          <a:p>
            <a:pPr algn="ctr" rtl="0"/>
            <a:r>
              <a:rPr lang="en-US" sz="3000" kern="1200" dirty="0">
                <a:ln w="0"/>
                <a:solidFill>
                  <a:srgbClr val="549D0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/>
                <a:ea typeface=""/>
                <a:cs typeface=""/>
              </a:rPr>
              <a:t>This was presentation was session </a:t>
            </a:r>
            <a:r>
              <a:rPr lang="en-US" sz="3000" u="sng" kern="1200" dirty="0" smtClean="0">
                <a:ln w="0"/>
                <a:solidFill>
                  <a:srgbClr val="549D0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/>
                <a:ea typeface=""/>
                <a:cs typeface=""/>
              </a:rPr>
              <a:t>#</a:t>
            </a:r>
            <a:r>
              <a:rPr lang="en-US" sz="3000" b="1" u="sng" kern="1200" dirty="0" smtClean="0">
                <a:ln w="0"/>
                <a:solidFill>
                  <a:srgbClr val="549D0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 panose="020B0603020202020204"/>
                <a:ea typeface=""/>
                <a:cs typeface=""/>
              </a:rPr>
              <a:t> </a:t>
            </a:r>
            <a:endParaRPr lang="en-US" sz="3000" b="1" u="sng" kern="1200" dirty="0">
              <a:ln w="0"/>
              <a:solidFill>
                <a:srgbClr val="549D0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rebuchet MS" panose="020B0603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4312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 idx="4294967295"/>
          </p:nvPr>
        </p:nvSpPr>
        <p:spPr>
          <a:xfrm>
            <a:off x="762000" y="269874"/>
            <a:ext cx="80772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4400"/>
              <a:t>3 elements of ACT training</a:t>
            </a:r>
          </a:p>
        </p:txBody>
      </p:sp>
      <p:pic>
        <p:nvPicPr>
          <p:cNvPr id="31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1590675"/>
            <a:ext cx="8077200" cy="4303713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/>
          <p:nvPr/>
        </p:nvSpPr>
        <p:spPr>
          <a:xfrm>
            <a:off x="1143000" y="2133600"/>
            <a:ext cx="2362200" cy="624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/>
            </a:lvl1pPr>
          </a:lstStyle>
          <a:p>
            <a:pPr lvl="0"/>
            <a:r>
              <a:t>Knowledge &amp; Concepts</a:t>
            </a:r>
          </a:p>
        </p:txBody>
      </p:sp>
      <p:sp>
        <p:nvSpPr>
          <p:cNvPr id="33" name="Shape 33"/>
          <p:cNvSpPr/>
          <p:nvPr/>
        </p:nvSpPr>
        <p:spPr>
          <a:xfrm>
            <a:off x="6775450" y="2286000"/>
            <a:ext cx="1911350" cy="624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/>
            </a:lvl1pPr>
          </a:lstStyle>
          <a:p>
            <a:pPr lvl="0"/>
            <a:r>
              <a:t>Skills &amp; Techniques</a:t>
            </a:r>
          </a:p>
        </p:txBody>
      </p:sp>
      <p:sp>
        <p:nvSpPr>
          <p:cNvPr id="34" name="Shape 34"/>
          <p:cNvSpPr/>
          <p:nvPr/>
        </p:nvSpPr>
        <p:spPr>
          <a:xfrm>
            <a:off x="3733800" y="5867400"/>
            <a:ext cx="2743200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/>
            </a:lvl1pPr>
          </a:lstStyle>
          <a:p>
            <a:pPr lvl="0"/>
            <a:r>
              <a:t>Personal Qualities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 idx="4294967295"/>
          </p:nvPr>
        </p:nvSpPr>
        <p:spPr>
          <a:xfrm>
            <a:off x="762000" y="269874"/>
            <a:ext cx="80772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4400"/>
              <a:t>Setting the scene</a:t>
            </a:r>
          </a:p>
        </p:txBody>
      </p:sp>
      <p:pic>
        <p:nvPicPr>
          <p:cNvPr id="37" name="your comfort zone.jpeg" descr="your comfort zon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7800" y="1447800"/>
            <a:ext cx="7132638" cy="4914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 idx="4294967295"/>
          </p:nvPr>
        </p:nvSpPr>
        <p:spPr>
          <a:xfrm>
            <a:off x="762000" y="269874"/>
            <a:ext cx="80772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4400"/>
              <a:t>Setting the scene</a:t>
            </a:r>
          </a:p>
        </p:txBody>
      </p:sp>
      <p:pic>
        <p:nvPicPr>
          <p:cNvPr id="37" name="your comfort zone.jpeg" descr="your comfort zon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7800" y="1447800"/>
            <a:ext cx="7132638" cy="49149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Oval 1"/>
          <p:cNvSpPr/>
          <p:nvPr/>
        </p:nvSpPr>
        <p:spPr>
          <a:xfrm>
            <a:off x="3424570" y="3719593"/>
            <a:ext cx="2710174" cy="1984539"/>
          </a:xfrm>
          <a:prstGeom prst="ellipse">
            <a:avLst/>
          </a:prstGeom>
          <a:noFill/>
          <a:ln w="28575" cap="flat">
            <a:solidFill>
              <a:schemeClr val="bg1"/>
            </a:solidFill>
            <a:prstDash val="solid"/>
            <a:bevel/>
          </a:ln>
          <a:effectLst>
            <a:glow rad="25400">
              <a:schemeClr val="bg1">
                <a:alpha val="75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4965" y="2098704"/>
            <a:ext cx="2982324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halkduster"/>
                <a:ea typeface="Calibri"/>
                <a:cs typeface="Chalkduster"/>
                <a:sym typeface="Calibri"/>
              </a:rPr>
              <a:t>your self care zone</a:t>
            </a: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halkduster"/>
              <a:ea typeface="Calibri"/>
              <a:cs typeface="Chalkduster"/>
              <a:sym typeface="Calibri"/>
            </a:endParaRPr>
          </a:p>
        </p:txBody>
      </p:sp>
      <p:cxnSp>
        <p:nvCxnSpPr>
          <p:cNvPr id="5" name="Straight Arrow Connector 4"/>
          <p:cNvCxnSpPr>
            <a:stCxn id="3" idx="2"/>
          </p:cNvCxnSpPr>
          <p:nvPr/>
        </p:nvCxnSpPr>
        <p:spPr>
          <a:xfrm>
            <a:off x="3226127" y="3052809"/>
            <a:ext cx="1400445" cy="938950"/>
          </a:xfrm>
          <a:prstGeom prst="straightConnector1">
            <a:avLst/>
          </a:prstGeom>
          <a:noFill/>
          <a:ln w="28575" cap="flat">
            <a:solidFill>
              <a:schemeClr val="bg1"/>
            </a:solidFill>
            <a:prstDash val="solid"/>
            <a:bevel/>
            <a:tailEnd type="arrow"/>
          </a:ln>
          <a:effectLst>
            <a:glow rad="25400">
              <a:schemeClr val="bg1">
                <a:alpha val="82000"/>
              </a:schemeClr>
            </a:glow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53510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 idx="4294967295"/>
          </p:nvPr>
        </p:nvSpPr>
        <p:spPr>
          <a:xfrm>
            <a:off x="762000" y="269874"/>
            <a:ext cx="80772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4400"/>
              <a:t>Beggining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4294967295"/>
          </p:nvPr>
        </p:nvSpPr>
        <p:spPr>
          <a:xfrm>
            <a:off x="762000" y="1597025"/>
            <a:ext cx="8077200" cy="429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391885" indent="-391885">
              <a:spcBef>
                <a:spcPts val="700"/>
              </a:spcBef>
              <a:buChar char="•"/>
              <a:defRPr sz="3200"/>
            </a:lvl1pPr>
          </a:lstStyle>
          <a:p>
            <a:pPr lvl="0">
              <a:defRPr sz="1800"/>
            </a:pPr>
            <a:r>
              <a:rPr sz="3200"/>
              <a:t>So lets just linger here a moment…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 idx="4294967295"/>
          </p:nvPr>
        </p:nvSpPr>
        <p:spPr>
          <a:xfrm>
            <a:off x="4572000" y="3048000"/>
            <a:ext cx="4343400" cy="1362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>
            <a:lvl1pPr defTabSz="896111">
              <a:defRPr sz="4802" b="1">
                <a:solidFill>
                  <a:srgbClr val="00330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802" b="1">
                <a:solidFill>
                  <a:srgbClr val="003300"/>
                </a:solidFill>
              </a:rPr>
              <a:t>The ACT Model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push/>
      </p:transition>
    </mc:Choice>
    <mc:Fallback xmlns="">
      <p:transition xmlns:p14="http://schemas.microsoft.com/office/powerpoint/2010/main"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" y="2514600"/>
            <a:ext cx="8534400" cy="4853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r>
              <a:rPr sz="4000"/>
              <a:t>“ACT is a therapy approach that uses Acceptance &amp; Mindfulness processes and Commitment and Behaviour Change processes to produce greater psychological flexibility”</a:t>
            </a:r>
            <a:endParaRPr sz="2000"/>
          </a:p>
          <a:p>
            <a:pPr lvl="0" algn="r">
              <a:defRPr sz="1800"/>
            </a:pPr>
            <a:endParaRPr sz="2000" i="1"/>
          </a:p>
          <a:p>
            <a:pPr lvl="0" algn="r">
              <a:defRPr sz="1800"/>
            </a:pPr>
            <a:r>
              <a:rPr sz="2000" i="1"/>
              <a:t>Hayes et. al., 2004</a:t>
            </a:r>
            <a:endParaRPr sz="4000" i="1"/>
          </a:p>
        </p:txBody>
      </p:sp>
      <p:pic>
        <p:nvPicPr>
          <p:cNvPr id="47" name="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91000" y="0"/>
            <a:ext cx="7766050" cy="164766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Facet">
  <a:themeElements>
    <a:clrScheme name="Custom 8">
      <a:dk1>
        <a:sysClr val="windowText" lastClr="000000"/>
      </a:dk1>
      <a:lt1>
        <a:sysClr val="window" lastClr="FFFFFF"/>
      </a:lt1>
      <a:dk2>
        <a:srgbClr val="000000"/>
      </a:dk2>
      <a:lt2>
        <a:srgbClr val="EBEBEB"/>
      </a:lt2>
      <a:accent1>
        <a:srgbClr val="549D04"/>
      </a:accent1>
      <a:accent2>
        <a:srgbClr val="00A1DC"/>
      </a:accent2>
      <a:accent3>
        <a:srgbClr val="FFCB04"/>
      </a:accent3>
      <a:accent4>
        <a:srgbClr val="F16321"/>
      </a:accent4>
      <a:accent5>
        <a:srgbClr val="00A1DC"/>
      </a:accent5>
      <a:accent6>
        <a:srgbClr val="005DAA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1308</Words>
  <Application>Microsoft Macintosh PowerPoint</Application>
  <PresentationFormat>On-screen Show (4:3)</PresentationFormat>
  <Paragraphs>337</Paragraphs>
  <Slides>39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Arial</vt:lpstr>
      <vt:lpstr>Avenir Roman</vt:lpstr>
      <vt:lpstr>Calibri</vt:lpstr>
      <vt:lpstr>Chalkduster</vt:lpstr>
      <vt:lpstr>Helvetica</vt:lpstr>
      <vt:lpstr>ＭＳ Ｐゴシック</vt:lpstr>
      <vt:lpstr>Times</vt:lpstr>
      <vt:lpstr>Trebuchet MS</vt:lpstr>
      <vt:lpstr>Wingdings 3</vt:lpstr>
      <vt:lpstr>Default</vt:lpstr>
      <vt:lpstr>Facet</vt:lpstr>
      <vt:lpstr>PowerPoint Presentation</vt:lpstr>
      <vt:lpstr>Learning ACT from the Inside Out  Skills building and experiential learning </vt:lpstr>
      <vt:lpstr>Disclosure</vt:lpstr>
      <vt:lpstr>3 elements of ACT training</vt:lpstr>
      <vt:lpstr>Setting the scene</vt:lpstr>
      <vt:lpstr>Setting the scene</vt:lpstr>
      <vt:lpstr>Beggining</vt:lpstr>
      <vt:lpstr>The ACT Model</vt:lpstr>
      <vt:lpstr>PowerPoint Presentation</vt:lpstr>
      <vt:lpstr>PowerPoint Presentation</vt:lpstr>
      <vt:lpstr>PowerPoint Presentation</vt:lpstr>
      <vt:lpstr>Some basics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 acceptance all or nothing? </vt:lpstr>
      <vt:lpstr>PowerPoint Presentation</vt:lpstr>
      <vt:lpstr>Assessment</vt:lpstr>
      <vt:lpstr>Functional analysis</vt:lpstr>
      <vt:lpstr>Case Conceptualisation</vt:lpstr>
      <vt:lpstr>Case Example</vt:lpstr>
      <vt:lpstr>Case Example - Functional analysis</vt:lpstr>
      <vt:lpstr>The link between functional analysis and ACT</vt:lpstr>
      <vt:lpstr>3-Step Self-Compassion Practice </vt:lpstr>
      <vt:lpstr>Workability Analysis</vt:lpstr>
      <vt:lpstr>Be explicit</vt:lpstr>
      <vt:lpstr>Workability Analysis</vt:lpstr>
      <vt:lpstr>Informed Consent</vt:lpstr>
      <vt:lpstr>Doing the work</vt:lpstr>
      <vt:lpstr>Therapeutic Stance</vt:lpstr>
      <vt:lpstr>Therapeutic Stance</vt:lpstr>
      <vt:lpstr>Monitoring &amp; Tracking</vt:lpstr>
      <vt:lpstr>Helicoptering Metaphor</vt:lpstr>
      <vt:lpstr>Case Work Exercise</vt:lpstr>
      <vt:lpstr>Case Work Exercise</vt:lpstr>
      <vt:lpstr>PowerPoint Presentation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Acceptance and Commitment Therapy: Introduction &amp; Skills Building</dc:title>
  <dc:creator>Helen Bolderston</dc:creator>
  <cp:lastModifiedBy>GILLANDERS David</cp:lastModifiedBy>
  <cp:revision>17</cp:revision>
  <cp:lastPrinted>2016-05-12T21:20:52Z</cp:lastPrinted>
  <dcterms:modified xsi:type="dcterms:W3CDTF">2016-06-09T11:04:05Z</dcterms:modified>
</cp:coreProperties>
</file>